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handoutMasterIdLst>
    <p:handoutMasterId r:id="rId58"/>
  </p:handoutMasterIdLst>
  <p:sldIdLst>
    <p:sldId id="256" r:id="rId2"/>
    <p:sldId id="457" r:id="rId3"/>
    <p:sldId id="458" r:id="rId4"/>
    <p:sldId id="459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68" r:id="rId14"/>
    <p:sldId id="469" r:id="rId15"/>
    <p:sldId id="471" r:id="rId16"/>
    <p:sldId id="477" r:id="rId17"/>
    <p:sldId id="478" r:id="rId18"/>
    <p:sldId id="479" r:id="rId19"/>
    <p:sldId id="472" r:id="rId20"/>
    <p:sldId id="476" r:id="rId21"/>
    <p:sldId id="473" r:id="rId22"/>
    <p:sldId id="482" r:id="rId23"/>
    <p:sldId id="480" r:id="rId24"/>
    <p:sldId id="481" r:id="rId25"/>
    <p:sldId id="483" r:id="rId26"/>
    <p:sldId id="484" r:id="rId27"/>
    <p:sldId id="489" r:id="rId28"/>
    <p:sldId id="490" r:id="rId29"/>
    <p:sldId id="491" r:id="rId30"/>
    <p:sldId id="492" r:id="rId31"/>
    <p:sldId id="493" r:id="rId32"/>
    <p:sldId id="494" r:id="rId33"/>
    <p:sldId id="495" r:id="rId34"/>
    <p:sldId id="496" r:id="rId35"/>
    <p:sldId id="497" r:id="rId36"/>
    <p:sldId id="498" r:id="rId37"/>
    <p:sldId id="499" r:id="rId38"/>
    <p:sldId id="500" r:id="rId39"/>
    <p:sldId id="501" r:id="rId40"/>
    <p:sldId id="502" r:id="rId41"/>
    <p:sldId id="503" r:id="rId42"/>
    <p:sldId id="504" r:id="rId43"/>
    <p:sldId id="505" r:id="rId44"/>
    <p:sldId id="506" r:id="rId45"/>
    <p:sldId id="485" r:id="rId46"/>
    <p:sldId id="486" r:id="rId47"/>
    <p:sldId id="487" r:id="rId48"/>
    <p:sldId id="488" r:id="rId49"/>
    <p:sldId id="475" r:id="rId50"/>
    <p:sldId id="433" r:id="rId51"/>
    <p:sldId id="436" r:id="rId52"/>
    <p:sldId id="434" r:id="rId53"/>
    <p:sldId id="435" r:id="rId54"/>
    <p:sldId id="437" r:id="rId55"/>
    <p:sldId id="438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sto MT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3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sto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sto MT" pitchFamily="18" charset="0"/>
                <a:cs typeface="+mn-cs"/>
              </a:defRPr>
            </a:lvl1pPr>
          </a:lstStyle>
          <a:p>
            <a:pPr>
              <a:defRPr/>
            </a:pPr>
            <a:fld id="{08A78E36-5E72-42E3-9B54-908FA9B1D476}" type="datetime1">
              <a:rPr lang="it-IT" altLang="it-IT"/>
              <a:pPr>
                <a:defRPr/>
              </a:pPr>
              <a:t>19/10/2016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sto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sto MT" pitchFamily="18" charset="0"/>
                <a:cs typeface="+mn-cs"/>
              </a:defRPr>
            </a:lvl1pPr>
          </a:lstStyle>
          <a:p>
            <a:pPr>
              <a:defRPr/>
            </a:pPr>
            <a:fld id="{912DEF3E-44CA-48A5-AC33-CBC502AB51C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sto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sto MT" pitchFamily="18" charset="0"/>
                <a:cs typeface="+mn-cs"/>
              </a:defRPr>
            </a:lvl1pPr>
          </a:lstStyle>
          <a:p>
            <a:pPr>
              <a:defRPr/>
            </a:pPr>
            <a:fld id="{94BA7803-71FD-4EA1-81AD-1EFDCDF1C2DC}" type="datetime1">
              <a:rPr lang="it-IT" altLang="it-IT"/>
              <a:pPr>
                <a:defRPr/>
              </a:pPr>
              <a:t>19/10/2016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sto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sto MT" pitchFamily="18" charset="0"/>
                <a:cs typeface="+mn-cs"/>
              </a:defRPr>
            </a:lvl1pPr>
          </a:lstStyle>
          <a:p>
            <a:pPr>
              <a:defRPr/>
            </a:pPr>
            <a:fld id="{DFF6BC63-0381-44D2-B6DB-F9774B1E196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19F4FD-40DD-4002-A7A3-3FCEB623F1AA}" type="slidenum">
              <a:rPr lang="it-IT" altLang="it-IT" smtClean="0">
                <a:latin typeface="Calisto MT"/>
              </a:rPr>
              <a:pPr/>
              <a:t>1</a:t>
            </a:fld>
            <a:endParaRPr lang="it-IT" altLang="it-IT" smtClean="0">
              <a:latin typeface="Calisto M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6866-BFDC-45B2-B022-60729330F0C7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30A9E-EADC-4978-94D1-AC1B90A9D3A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, immagine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sz="1800"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it-IT" noProof="0" smtClean="0"/>
              <a:t>Trascinare l'immagine su un segnaposto o fare clic sull'icona per aggiungerla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26531-E98B-443A-A2FA-D71EC20CD352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B9219-0B69-4426-9991-15A37BA9436F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sz="1800"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54D71-43C2-4BA1-9C78-BEBA265A8D8E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859BC-FE92-4E3C-BD84-9AF2456AEE9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sz="1800"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Trascinare l'immagine su un segnaposto o fare clic sull'icona per aggiungerla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0658-AEF9-4A87-B728-DAE7042606EA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51DF0-B7F1-400E-935B-A0E4EFB237B8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BC40E-7336-488B-8F0C-6A70B0DE567C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F0028-219B-40F6-AB36-2C6DE3341C5E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sz="1800"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DC4B0-A225-436E-984E-917B8DB6DB7D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78406-6030-4314-BC24-AECB6576A23D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398E8-C8B4-41C2-87A0-E7F329057FF2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F424-1810-4A3A-BFDD-C72858C012FE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it-IT" noProof="0" dirty="0" smtClean="0"/>
              <a:t>Fare clic sull'icona per inserire un'immagine</a:t>
            </a:r>
            <a:endParaRPr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6911E-8A09-4A40-BB08-6781E58F8305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785DC-AEEC-4B3D-9CCC-23F545CDFB85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2E023-346B-4DDD-9AF5-61E8043A8296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091F-6F9A-440F-82C3-4FC244C5495E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66E1C-2147-4DA9-B293-6FA96293F32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sz="1800"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sz="1800"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84BE4-B1E2-4CE3-A947-1DCF4B5EF1DC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1389-7704-4E0E-8AF3-DEA816D32B9A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B1AD7-6570-42E6-9152-77940D2F8FE1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A8065-1942-49B5-9951-887F5F8634F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800"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6FCC8-9FA8-4289-9874-1C38C7EF3E52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71EE-C4E9-43C6-BDCA-B1A22F9542AA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sz="1800"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3682-E7C3-4497-BBBF-10BD24ABAA9B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472AE-B5C1-480C-ABAF-88361D590470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0BCC1"/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D7060098-3324-4277-A90F-8747E667E105}" type="datetime1">
              <a:rPr lang="it-IT" altLang="it-IT"/>
              <a:pPr>
                <a:defRPr/>
              </a:pPr>
              <a:t>19/10/2016</a:t>
            </a:fld>
            <a:endParaRPr lang="en-US" alt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0800000" flipV="1">
            <a:off x="4491038" y="6372225"/>
            <a:ext cx="4364037" cy="211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Avv. Sandor Del Fabro - Studio Legale Zoppolato&amp;Associati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  <a:cs typeface="+mn-cs"/>
              </a:defRPr>
            </a:lvl1pPr>
          </a:lstStyle>
          <a:p>
            <a:pPr>
              <a:defRPr/>
            </a:pPr>
            <a:fld id="{F93BD544-F645-4EEF-AEF0-0CB84C4E102E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MS PGothic" pitchFamily="34" charset="-128"/>
          <a:cs typeface="ＭＳ Ｐゴシック" charset="0"/>
        </a:defRPr>
      </a:lvl1pPr>
      <a:lvl2pPr marL="5794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2pPr>
      <a:lvl3pPr marL="8080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3pPr>
      <a:lvl4pPr marL="10366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4pPr>
      <a:lvl5pPr marL="12652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ctrTitle"/>
          </p:nvPr>
        </p:nvSpPr>
        <p:spPr>
          <a:xfrm>
            <a:off x="914400" y="690563"/>
            <a:ext cx="7342188" cy="2443162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  <a:t/>
            </a:r>
            <a:b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</a:br>
            <a: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  <a:t/>
            </a:r>
            <a:b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</a:br>
            <a: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  <a:t/>
            </a:r>
            <a:b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</a:br>
            <a: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  <a:t/>
            </a:r>
            <a:b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</a:br>
            <a: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  <a:t/>
            </a:r>
            <a:br>
              <a:rPr lang="it-IT" altLang="it-IT" sz="2800" b="1" dirty="0" smtClean="0">
                <a:solidFill>
                  <a:srgbClr val="404040"/>
                </a:solidFill>
                <a:ea typeface="MS PGothic" pitchFamily="34" charset="-128"/>
              </a:rPr>
            </a:br>
            <a:r>
              <a:rPr lang="it-IT" altLang="it-IT" sz="2800" b="1" dirty="0">
                <a:solidFill>
                  <a:srgbClr val="404040"/>
                </a:solidFill>
                <a:ea typeface="MS PGothic" pitchFamily="34" charset="-128"/>
              </a:rPr>
              <a:t/>
            </a:r>
            <a:br>
              <a:rPr lang="it-IT" altLang="it-IT" sz="2800" b="1" dirty="0">
                <a:solidFill>
                  <a:srgbClr val="404040"/>
                </a:solidFill>
                <a:ea typeface="MS PGothic" pitchFamily="34" charset="-128"/>
              </a:rPr>
            </a:br>
            <a:r>
              <a:rPr lang="it-IT" altLang="it-IT" sz="3000" b="1" dirty="0" smtClean="0">
                <a:solidFill>
                  <a:srgbClr val="404040"/>
                </a:solidFill>
                <a:ea typeface="MS PGothic" pitchFamily="34" charset="-128"/>
              </a:rPr>
              <a:t>IL NUOVO CODICE DEI CONTRATTI PUBBLICI (D.LGS. N. 50/2016) E LE LINEE-GUIDA ANAC</a:t>
            </a:r>
            <a:r>
              <a:rPr lang="it-IT" altLang="it-IT" sz="3600" b="1" dirty="0" smtClean="0">
                <a:solidFill>
                  <a:srgbClr val="404040"/>
                </a:solidFill>
                <a:ea typeface="MS PGothic" pitchFamily="34" charset="-128"/>
              </a:rPr>
              <a:t/>
            </a:r>
            <a:br>
              <a:rPr lang="it-IT" altLang="it-IT" sz="3600" b="1" dirty="0" smtClean="0">
                <a:solidFill>
                  <a:srgbClr val="404040"/>
                </a:solidFill>
                <a:ea typeface="MS PGothic" pitchFamily="34" charset="-128"/>
              </a:rPr>
            </a:br>
            <a:endParaRPr lang="it-IT" altLang="it-IT" sz="3600" b="1" dirty="0" smtClean="0">
              <a:solidFill>
                <a:srgbClr val="404040"/>
              </a:solidFill>
              <a:ea typeface="MS PGothic" pitchFamily="34" charset="-128"/>
            </a:endParaRPr>
          </a:p>
        </p:txBody>
      </p:sp>
      <p:sp>
        <p:nvSpPr>
          <p:cNvPr id="16386" name="Sottotitolo 2"/>
          <p:cNvSpPr>
            <a:spLocks noGrp="1"/>
          </p:cNvSpPr>
          <p:nvPr>
            <p:ph type="subTitle" idx="1"/>
          </p:nvPr>
        </p:nvSpPr>
        <p:spPr>
          <a:xfrm>
            <a:off x="914400" y="3935413"/>
            <a:ext cx="7342188" cy="782637"/>
          </a:xfrm>
        </p:spPr>
        <p:txBody>
          <a:bodyPr/>
          <a:lstStyle/>
          <a:p>
            <a:pPr>
              <a:buClr>
                <a:srgbClr val="404040"/>
              </a:buClr>
              <a:defRPr/>
            </a:pPr>
            <a:r>
              <a:rPr lang="it-IT" altLang="it-IT" dirty="0" smtClean="0">
                <a:solidFill>
                  <a:srgbClr val="404040"/>
                </a:solidFill>
                <a:ea typeface="MS PGothic" pitchFamily="34" charset="-128"/>
              </a:rPr>
              <a:t>Centro Studi Marangoni</a:t>
            </a:r>
          </a:p>
          <a:p>
            <a:pPr>
              <a:buClr>
                <a:srgbClr val="404040"/>
              </a:buClr>
              <a:defRPr/>
            </a:pPr>
            <a:r>
              <a:rPr lang="it-IT" altLang="it-IT" dirty="0" smtClean="0">
                <a:solidFill>
                  <a:srgbClr val="404040"/>
                </a:solidFill>
                <a:ea typeface="MS PGothic" pitchFamily="34" charset="-128"/>
              </a:rPr>
              <a:t>Milano, 18 ottobre 2016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32175" y="6122988"/>
            <a:ext cx="5102225" cy="257175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cs typeface="Times"/>
              </a:rPr>
              <a:t>Avv.to</a:t>
            </a:r>
            <a:r>
              <a:rPr lang="en-US" dirty="0" smtClean="0">
                <a:cs typeface="Times"/>
              </a:rPr>
              <a:t> </a:t>
            </a:r>
            <a:r>
              <a:rPr lang="en-US" dirty="0" err="1" smtClean="0">
                <a:cs typeface="Times"/>
              </a:rPr>
              <a:t>Sandor</a:t>
            </a:r>
            <a:r>
              <a:rPr lang="en-US" dirty="0" smtClean="0">
                <a:cs typeface="Times"/>
              </a:rPr>
              <a:t>  Del </a:t>
            </a:r>
            <a:r>
              <a:rPr lang="en-US" dirty="0" err="1">
                <a:cs typeface="Times"/>
              </a:rPr>
              <a:t>Fabro</a:t>
            </a:r>
            <a:r>
              <a:rPr lang="en-US" dirty="0">
                <a:cs typeface="Times"/>
              </a:rPr>
              <a:t> - Studio </a:t>
            </a:r>
            <a:r>
              <a:rPr lang="en-US" dirty="0" smtClean="0">
                <a:cs typeface="Times"/>
              </a:rPr>
              <a:t> </a:t>
            </a:r>
            <a:r>
              <a:rPr lang="en-US" dirty="0" err="1" smtClean="0">
                <a:cs typeface="Times"/>
              </a:rPr>
              <a:t>Legale</a:t>
            </a:r>
            <a:r>
              <a:rPr lang="en-US" dirty="0" smtClean="0">
                <a:cs typeface="Times"/>
              </a:rPr>
              <a:t> </a:t>
            </a:r>
            <a:r>
              <a:rPr lang="en-US" dirty="0" err="1">
                <a:cs typeface="Times"/>
              </a:rPr>
              <a:t>Zoppolato&amp;Associati</a:t>
            </a:r>
            <a:endParaRPr lang="en-US" dirty="0"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Procedura negoziata senza previa pubblicazione di un bando (art. 63)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>
          <a:xfrm>
            <a:off x="900113" y="1758950"/>
            <a:ext cx="7345362" cy="4306888"/>
          </a:xfrm>
        </p:spPr>
        <p:txBody>
          <a:bodyPr/>
          <a:lstStyle/>
          <a:p>
            <a:pPr algn="just"/>
            <a:r>
              <a:rPr lang="it-IT" smtClean="0"/>
              <a:t>Adeguata motivazione nel primo atto della procedura;</a:t>
            </a:r>
          </a:p>
          <a:p>
            <a:pPr algn="just"/>
            <a:r>
              <a:rPr lang="it-IT" smtClean="0"/>
              <a:t>Presupposti:</a:t>
            </a:r>
          </a:p>
          <a:p>
            <a:pPr marL="693738" lvl="1" indent="-457200" algn="just">
              <a:buClrTx/>
              <a:buFont typeface="Calisto MT"/>
              <a:buAutoNum type="arabicParenR"/>
            </a:pPr>
            <a:r>
              <a:rPr lang="it-IT" smtClean="0"/>
              <a:t>assenza di offerte o di offerte “appropriate”, cioè non pertinenti rispetto all’oggetto dell’appalto;</a:t>
            </a:r>
          </a:p>
          <a:p>
            <a:pPr marL="693738" lvl="1" indent="-457200" algn="just">
              <a:buClrTx/>
              <a:buFont typeface="Calisto MT"/>
              <a:buAutoNum type="arabicParenR"/>
            </a:pPr>
            <a:r>
              <a:rPr lang="it-IT" smtClean="0"/>
              <a:t> ragioni di unicità tecnica;</a:t>
            </a:r>
          </a:p>
          <a:p>
            <a:pPr marL="693738" lvl="1" indent="-457200" algn="just">
              <a:buClrTx/>
              <a:buFont typeface="Calisto MT"/>
              <a:buAutoNum type="arabicParenR"/>
            </a:pPr>
            <a:r>
              <a:rPr lang="it-IT" smtClean="0"/>
              <a:t>estrema urgenza non ragionevolmente prevedibile e non imputabile alla s.a., nella misura strettamente necessaria;</a:t>
            </a:r>
          </a:p>
          <a:p>
            <a:pPr marL="693738" lvl="1" indent="-457200" algn="just">
              <a:buClrTx/>
              <a:buFont typeface="Calisto MT"/>
              <a:buAutoNum type="arabicParenR"/>
            </a:pPr>
            <a:r>
              <a:rPr lang="it-IT" smtClean="0"/>
              <a:t> …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Procedura negoziata senza previa pubblicazione di un bando (segue)</a:t>
            </a:r>
            <a:endParaRPr lang="it-IT" sz="3200" smtClean="0"/>
          </a:p>
        </p:txBody>
      </p:sp>
      <p:sp>
        <p:nvSpPr>
          <p:cNvPr id="29698" name="Segnaposto contenuto 2"/>
          <p:cNvSpPr>
            <a:spLocks noGrp="1"/>
          </p:cNvSpPr>
          <p:nvPr>
            <p:ph idx="1"/>
          </p:nvPr>
        </p:nvSpPr>
        <p:spPr>
          <a:xfrm>
            <a:off x="900113" y="2011363"/>
            <a:ext cx="7345362" cy="4065587"/>
          </a:xfrm>
        </p:spPr>
        <p:txBody>
          <a:bodyPr/>
          <a:lstStyle/>
          <a:p>
            <a:pPr algn="just"/>
            <a:r>
              <a:rPr lang="it-IT" smtClean="0"/>
              <a:t>Gli operatori da consultare sono individuati sulla base di informazioni riguardanti le caratteristiche di qualificazione economica e finanziaria e tecniche e professionali desunte dal mercato;</a:t>
            </a:r>
          </a:p>
          <a:p>
            <a:pPr algn="just"/>
            <a:r>
              <a:rPr lang="it-IT" smtClean="0"/>
              <a:t>Rispetto dei principi di rotazione, trasparenza, concorrenza;</a:t>
            </a:r>
          </a:p>
          <a:p>
            <a:pPr algn="just"/>
            <a:r>
              <a:rPr lang="it-IT" smtClean="0"/>
              <a:t>Invito ad almeno 5 operatori economici, se sussistono;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>
          <a:xfrm>
            <a:off x="590550" y="244475"/>
            <a:ext cx="8264525" cy="1339850"/>
          </a:xfrm>
        </p:spPr>
        <p:txBody>
          <a:bodyPr/>
          <a:lstStyle/>
          <a:p>
            <a:r>
              <a:rPr lang="it-IT" sz="3600" b="1" smtClean="0"/>
              <a:t>Partenariato per l’innovazione (art. 65)</a:t>
            </a:r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mtClean="0"/>
              <a:t>Esigenza di sviluppare e acquistare prodotti, servizi o lavori innovativi: soluzioni non ancora disponibili sul mercato;</a:t>
            </a:r>
          </a:p>
          <a:p>
            <a:pPr algn="just"/>
            <a:r>
              <a:rPr lang="it-IT" smtClean="0"/>
              <a:t>Livelli di prestazioni e costi massimi concordati tra concorrenti e s.a.;</a:t>
            </a:r>
          </a:p>
          <a:p>
            <a:pPr algn="just"/>
            <a:r>
              <a:rPr lang="it-IT" smtClean="0"/>
              <a:t>Requisiti minimi definiti negli atti di gara; </a:t>
            </a:r>
          </a:p>
          <a:p>
            <a:r>
              <a:rPr lang="it-IT" smtClean="0"/>
              <a:t>Criterio dell’OEPV;</a:t>
            </a:r>
          </a:p>
          <a:p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>
          <a:xfrm>
            <a:off x="619125" y="244475"/>
            <a:ext cx="8235950" cy="1339850"/>
          </a:xfrm>
        </p:spPr>
        <p:txBody>
          <a:bodyPr/>
          <a:lstStyle/>
          <a:p>
            <a:r>
              <a:rPr lang="it-IT" sz="3600" b="1" smtClean="0"/>
              <a:t>Partenariato per l’innovazione (segue)</a:t>
            </a:r>
            <a:endParaRPr lang="it-IT" sz="3600" smtClean="0"/>
          </a:p>
        </p:txBody>
      </p:sp>
      <p:sp>
        <p:nvSpPr>
          <p:cNvPr id="31746" name="Segnaposto contenuto 2"/>
          <p:cNvSpPr>
            <a:spLocks noGrp="1"/>
          </p:cNvSpPr>
          <p:nvPr>
            <p:ph idx="1"/>
          </p:nvPr>
        </p:nvSpPr>
        <p:spPr>
          <a:xfrm>
            <a:off x="900113" y="1814513"/>
            <a:ext cx="7345362" cy="4557712"/>
          </a:xfrm>
        </p:spPr>
        <p:txBody>
          <a:bodyPr/>
          <a:lstStyle/>
          <a:p>
            <a:pPr algn="just"/>
            <a:r>
              <a:rPr lang="it-IT" sz="2300" smtClean="0"/>
              <a:t>Operatori economici invitati = conducono attività di R&amp;S;</a:t>
            </a:r>
          </a:p>
          <a:p>
            <a:pPr algn="just"/>
            <a:r>
              <a:rPr lang="it-IT" sz="2300" smtClean="0"/>
              <a:t>Fasi della procedura ricalcano la sequenza delle fasi dei processi di R&amp;S, con negoziazione progressiva delle offerte, tranne i requisiti minimi e i criteri di aggiudicazione;</a:t>
            </a:r>
          </a:p>
          <a:p>
            <a:pPr algn="just"/>
            <a:r>
              <a:rPr lang="it-IT" sz="2300" smtClean="0"/>
              <a:t>Fissazione obiettivi intermedi: dopo ogni fase, la s.a. può decidere di risolvere il partenariato oppure ridurre il numero degli operatori, risolvendo singoli contratti;</a:t>
            </a:r>
          </a:p>
          <a:p>
            <a:pPr algn="just"/>
            <a:r>
              <a:rPr lang="it-IT" sz="2300" smtClean="0"/>
              <a:t>Pagamento degli operatori ad ogni fase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Settori speciali</a:t>
            </a:r>
          </a:p>
        </p:txBody>
      </p:sp>
      <p:sp>
        <p:nvSpPr>
          <p:cNvPr id="32770" name="Segnaposto contenuto 2"/>
          <p:cNvSpPr>
            <a:spLocks noGrp="1"/>
          </p:cNvSpPr>
          <p:nvPr>
            <p:ph idx="1"/>
          </p:nvPr>
        </p:nvSpPr>
        <p:spPr>
          <a:xfrm>
            <a:off x="900113" y="1725613"/>
            <a:ext cx="7345362" cy="4646612"/>
          </a:xfrm>
        </p:spPr>
        <p:txBody>
          <a:bodyPr/>
          <a:lstStyle/>
          <a:p>
            <a:r>
              <a:rPr lang="it-IT" smtClean="0"/>
              <a:t>Ai fini dell’affidamento di servizi assicurativi non si applicano le procedure previste per i settori speciali;</a:t>
            </a:r>
          </a:p>
          <a:p>
            <a:pPr algn="just"/>
            <a:r>
              <a:rPr lang="it-IT" smtClean="0"/>
              <a:t>gli enti aggiudicatori, quando affidano servizi che esulano dalla propria attività principale, sono infatti tenuti all’applicazione delle procedure ordinarie, a condizione che siano qualificabili come amministrazioni aggiudicatrici (art. 14, D.Lgs. 50/2016);</a:t>
            </a:r>
          </a:p>
          <a:p>
            <a:pPr algn="just"/>
            <a:r>
              <a:rPr lang="it-IT" smtClean="0"/>
              <a:t>in caso contrario, possono operare liberamente, come una qualsiasi impresa privata (es. caso ENI, Cons. Stato, Ad. Plen., n. 16/2011)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Contratti “sopra” e “sotto” soglia</a:t>
            </a:r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>
          <a:xfrm>
            <a:off x="534988" y="1773238"/>
            <a:ext cx="8004175" cy="4598987"/>
          </a:xfrm>
        </p:spPr>
        <p:txBody>
          <a:bodyPr/>
          <a:lstStyle/>
          <a:p>
            <a:pPr algn="just"/>
            <a:r>
              <a:rPr lang="it-IT" smtClean="0"/>
              <a:t>Art. 35: indica le soglie e i metodi di calcolo (divieto di artificioso frazionamento dei contratti);</a:t>
            </a:r>
          </a:p>
          <a:p>
            <a:pPr algn="just"/>
            <a:r>
              <a:rPr lang="it-IT" smtClean="0"/>
              <a:t>Lavori: 5.225.000 € per appalti e concessioni;</a:t>
            </a:r>
          </a:p>
          <a:p>
            <a:pPr algn="just"/>
            <a:r>
              <a:rPr lang="it-IT" b="1" u="sng" smtClean="0"/>
              <a:t>Servizi e forniture</a:t>
            </a:r>
            <a:r>
              <a:rPr lang="it-IT" smtClean="0"/>
              <a:t>: 135.000 € se aggiudicati da autorità governative centrali; 209.000 € se aggiudicati da amministrazioni aggiudicatrici sub-centrali; 418.000 € nei settori speciali;</a:t>
            </a:r>
          </a:p>
          <a:p>
            <a:pPr algn="just"/>
            <a:r>
              <a:rPr lang="it-IT" smtClean="0"/>
              <a:t>Servizi sociali e altri servizi specifici elencati nell’allegato IX: 750.000 € nei settori ordinari; 1.000.000 € nei settori speciali. </a:t>
            </a:r>
          </a:p>
          <a:p>
            <a:pPr algn="just"/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Procedure di affidamento sotto-soglia</a:t>
            </a:r>
            <a:endParaRPr lang="it-IT" sz="32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890713"/>
            <a:ext cx="7345362" cy="4175125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it-IT" sz="3600" b="1" dirty="0" smtClean="0">
                <a:solidFill>
                  <a:srgbClr val="FF0000"/>
                </a:solidFill>
              </a:rPr>
              <a:t>FONTI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Art. 36: a) principi generali (trasparenza, economicità, ecc.) + rotazione + effettiva partecipazione microimprese, piccole e medie imprese; b) motivazione; c) disciplina specifica in base all’importo dell’affidamento;</a:t>
            </a:r>
          </a:p>
          <a:p>
            <a:pPr algn="just"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Linee-guida ANAC (art. 36, co. 7)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smtClean="0"/>
              <a:t>Procedure di affidamento sotto-soglia (segue)</a:t>
            </a:r>
            <a:endParaRPr lang="it-IT" sz="28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584325"/>
            <a:ext cx="7345362" cy="4787900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it-IT" sz="2800" dirty="0" smtClean="0">
                <a:solidFill>
                  <a:srgbClr val="FF0000"/>
                </a:solidFill>
              </a:rPr>
              <a:t>LINEE-GUIDA</a:t>
            </a:r>
            <a:r>
              <a:rPr lang="it-IT" dirty="0" smtClean="0"/>
              <a:t>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pubblicate sul sito ANAC, ma non ancora in vigore (acquisito  parere non obbligatorio del Consiglio di Stato);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/>
              <a:t>f</a:t>
            </a:r>
            <a:r>
              <a:rPr lang="it-IT" dirty="0" smtClean="0"/>
              <a:t>ino all’entrata in vigore: art. 36 + </a:t>
            </a:r>
            <a:r>
              <a:rPr lang="it-IT" b="1" dirty="0" smtClean="0"/>
              <a:t>regime transitorio </a:t>
            </a:r>
            <a:r>
              <a:rPr lang="it-IT" dirty="0" smtClean="0"/>
              <a:t>ex art. 216, co. 9 (indagini di mercato con avviso pubblicato sul profilo committente per almeno 15 gg. o selezione da elenchi vigenti);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b="1" dirty="0"/>
              <a:t>e</a:t>
            </a:r>
            <a:r>
              <a:rPr lang="it-IT" b="1" dirty="0" smtClean="0"/>
              <a:t>fficacia non vincolante</a:t>
            </a:r>
            <a:r>
              <a:rPr lang="it-IT" dirty="0" smtClean="0"/>
              <a:t>: le s.a. possono motivatamente discostarsene (cfr. parere </a:t>
            </a:r>
            <a:r>
              <a:rPr lang="it-IT" dirty="0" err="1" smtClean="0"/>
              <a:t>C.d.S</a:t>
            </a:r>
            <a:r>
              <a:rPr lang="it-IT" dirty="0" smtClean="0"/>
              <a:t>.)</a:t>
            </a:r>
            <a:r>
              <a:rPr lang="it-IT" b="1" dirty="0" smtClean="0"/>
              <a:t>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smtClean="0"/>
              <a:t>Procedure di affidamento sotto-soglia: </a:t>
            </a:r>
            <a:br>
              <a:rPr lang="it-IT" sz="2800" b="1" smtClean="0"/>
            </a:br>
            <a:r>
              <a:rPr lang="it-IT" sz="2800" b="1" smtClean="0"/>
              <a:t>ambito applicativo</a:t>
            </a:r>
            <a:endParaRPr lang="it-IT" sz="2800" smtClean="0"/>
          </a:p>
        </p:txBody>
      </p:sp>
      <p:sp>
        <p:nvSpPr>
          <p:cNvPr id="36866" name="Segnaposto contenuto 2"/>
          <p:cNvSpPr>
            <a:spLocks noGrp="1"/>
          </p:cNvSpPr>
          <p:nvPr>
            <p:ph idx="1"/>
          </p:nvPr>
        </p:nvSpPr>
        <p:spPr>
          <a:xfrm>
            <a:off x="900113" y="1933575"/>
            <a:ext cx="7345362" cy="4265613"/>
          </a:xfrm>
        </p:spPr>
        <p:txBody>
          <a:bodyPr/>
          <a:lstStyle/>
          <a:p>
            <a:pPr algn="just"/>
            <a:r>
              <a:rPr lang="it-IT" b="1" u="sng" smtClean="0"/>
              <a:t>ambito soggettivo</a:t>
            </a:r>
            <a:r>
              <a:rPr lang="it-IT" smtClean="0"/>
              <a:t>: a) restano ferme le previsioni su aggregazioni, centrali di committenza e qualificazione delle s.a.; b) le imprese pubbliche operanti nei settori speciali applicano la disciplina prevista nei rispettivi regolamenti, conformi ai principi UE;</a:t>
            </a:r>
          </a:p>
          <a:p>
            <a:pPr algn="just"/>
            <a:endParaRPr lang="it-IT" smtClean="0"/>
          </a:p>
          <a:p>
            <a:pPr algn="just"/>
            <a:r>
              <a:rPr lang="it-IT" b="1" u="sng" smtClean="0"/>
              <a:t>ambito oggettivo</a:t>
            </a:r>
            <a:r>
              <a:rPr lang="it-IT" smtClean="0"/>
              <a:t>: soglie economiche, salva la facoltà di ricorrere alle procedure ordinarie  </a:t>
            </a:r>
            <a:endParaRPr lang="it-IT" b="1" u="sng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Procedure di affidamento sotto-soglia:</a:t>
            </a:r>
            <a:br>
              <a:rPr lang="it-IT" sz="3200" b="1" smtClean="0"/>
            </a:br>
            <a:r>
              <a:rPr lang="it-IT" sz="3200" b="1" smtClean="0"/>
              <a:t>&lt; 40.000 €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>
          <a:xfrm>
            <a:off x="900113" y="1584325"/>
            <a:ext cx="7345362" cy="4787900"/>
          </a:xfrm>
        </p:spPr>
        <p:txBody>
          <a:bodyPr/>
          <a:lstStyle/>
          <a:p>
            <a:pPr algn="just"/>
            <a:r>
              <a:rPr lang="it-IT" sz="2300" b="1" u="sng" smtClean="0"/>
              <a:t>Affidamento diretto</a:t>
            </a:r>
            <a:r>
              <a:rPr lang="it-IT" sz="2300" smtClean="0"/>
              <a:t>: indicazioni operative ANAC </a:t>
            </a:r>
            <a:r>
              <a:rPr lang="it-IT" sz="2000" smtClean="0"/>
              <a:t>(delibera a contrarre, </a:t>
            </a:r>
            <a:r>
              <a:rPr lang="it-IT" sz="2000" u="sng" smtClean="0"/>
              <a:t>preferibilmente</a:t>
            </a:r>
            <a:r>
              <a:rPr lang="it-IT" sz="2000" smtClean="0"/>
              <a:t> preceduta da un’indagine di mercato; motivazione in ordine alla scelta della procedura + adeguata motivazione della scelta dell’aggiudicatario, eventualmente basata sulla valutazione comparativa di più preventivi di spesa; pubblicazione delle motivazioni sul sito web; no stand-still, stipulazione mediante scambio di lettere, rotazione);</a:t>
            </a:r>
          </a:p>
          <a:p>
            <a:pPr algn="just"/>
            <a:r>
              <a:rPr lang="it-IT" sz="2300" smtClean="0"/>
              <a:t>In caso di affidamento al </a:t>
            </a:r>
            <a:r>
              <a:rPr lang="it-IT" sz="2300" b="1" smtClean="0"/>
              <a:t>gestore uscente</a:t>
            </a:r>
            <a:r>
              <a:rPr lang="it-IT" sz="2300" smtClean="0"/>
              <a:t>: motivazione più stringente;</a:t>
            </a:r>
          </a:p>
          <a:p>
            <a:pPr algn="just"/>
            <a:r>
              <a:rPr lang="it-IT" sz="2300" smtClean="0"/>
              <a:t>regime meno restrittivo del previgente (art. 126, co. 8 e 11, D.Lgs. 163/2006): regolamento interno s.a. che individuasse i casi ammessi di affidamento diretto;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Procedure di affidamento </a:t>
            </a:r>
            <a:br>
              <a:rPr lang="it-IT" sz="3200" b="1" smtClean="0"/>
            </a:br>
            <a:r>
              <a:rPr lang="it-IT" sz="3200" b="1" smtClean="0"/>
              <a:t>(quadro previgente)</a:t>
            </a: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>
          <a:xfrm>
            <a:off x="900113" y="1800225"/>
            <a:ext cx="7345362" cy="4079875"/>
          </a:xfrm>
        </p:spPr>
        <p:txBody>
          <a:bodyPr/>
          <a:lstStyle/>
          <a:p>
            <a:r>
              <a:rPr lang="it-IT" smtClean="0"/>
              <a:t>Procedura aperta;</a:t>
            </a:r>
          </a:p>
          <a:p>
            <a:pPr algn="just"/>
            <a:r>
              <a:rPr lang="it-IT" smtClean="0"/>
              <a:t>Procedura ristretta;</a:t>
            </a:r>
          </a:p>
          <a:p>
            <a:pPr algn="just"/>
            <a:r>
              <a:rPr lang="it-IT" smtClean="0"/>
              <a:t>Procedura negoziata previa pubblicazione di un bando di gara;</a:t>
            </a:r>
          </a:p>
          <a:p>
            <a:pPr algn="just"/>
            <a:r>
              <a:rPr lang="it-IT" smtClean="0"/>
              <a:t>Procedura negoziata senza previa pubblicazione di un bando di gara;</a:t>
            </a:r>
          </a:p>
          <a:p>
            <a:r>
              <a:rPr lang="it-IT" smtClean="0"/>
              <a:t>Dialogo competitivo.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smtClean="0"/>
              <a:t>Procedure di affidamento sotto-soglia:</a:t>
            </a:r>
            <a:br>
              <a:rPr lang="it-IT" sz="2800" b="1" smtClean="0"/>
            </a:br>
            <a:r>
              <a:rPr lang="it-IT" sz="2800" b="1" smtClean="0"/>
              <a:t>tra 40.000 € e la soglia UE </a:t>
            </a:r>
            <a:endParaRPr lang="it-IT" sz="2800" smtClean="0"/>
          </a:p>
        </p:txBody>
      </p:sp>
      <p:sp>
        <p:nvSpPr>
          <p:cNvPr id="38914" name="Segnaposto contenuto 2"/>
          <p:cNvSpPr>
            <a:spLocks noGrp="1"/>
          </p:cNvSpPr>
          <p:nvPr>
            <p:ph idx="1"/>
          </p:nvPr>
        </p:nvSpPr>
        <p:spPr>
          <a:xfrm>
            <a:off x="900113" y="2133600"/>
            <a:ext cx="7345362" cy="4238625"/>
          </a:xfrm>
        </p:spPr>
        <p:txBody>
          <a:bodyPr/>
          <a:lstStyle/>
          <a:p>
            <a:pPr algn="just"/>
            <a:r>
              <a:rPr lang="it-IT" smtClean="0"/>
              <a:t>per servizi e forniture di importo compreso tra 40.000 e la soglia UE (e lavori tra 40.000 € e 150.000 €): procedura negoziata, almeno 5 operatori economici individuati con </a:t>
            </a:r>
            <a:r>
              <a:rPr lang="it-IT" u="sng" smtClean="0"/>
              <a:t>indagini di mercato</a:t>
            </a:r>
            <a:r>
              <a:rPr lang="it-IT" smtClean="0"/>
              <a:t> o </a:t>
            </a:r>
            <a:r>
              <a:rPr lang="it-IT" u="sng" smtClean="0"/>
              <a:t>estratti da elenchi</a:t>
            </a:r>
            <a:r>
              <a:rPr lang="it-IT" smtClean="0"/>
              <a:t>; rotazione inviti;</a:t>
            </a:r>
          </a:p>
          <a:p>
            <a:pPr algn="just"/>
            <a:r>
              <a:rPr lang="it-IT" smtClean="0"/>
              <a:t>avviso preventivo pubblicato sul profilo committente </a:t>
            </a:r>
          </a:p>
          <a:p>
            <a:r>
              <a:rPr lang="it-IT" smtClean="0"/>
              <a:t>l’avviso sui risultati della procedura deve contenere l’indicazione dei soggetti invitati;</a:t>
            </a:r>
          </a:p>
          <a:p>
            <a:r>
              <a:rPr lang="it-IT" smtClean="0"/>
              <a:t>stipulazione contratto con scambio di lettere.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Procedure di affidamento sotto-soglia (segue)</a:t>
            </a:r>
            <a:endParaRPr lang="it-IT" sz="3200" smtClean="0"/>
          </a:p>
        </p:txBody>
      </p:sp>
      <p:sp>
        <p:nvSpPr>
          <p:cNvPr id="39938" name="Segnaposto contenuto 2"/>
          <p:cNvSpPr>
            <a:spLocks noGrp="1"/>
          </p:cNvSpPr>
          <p:nvPr>
            <p:ph idx="1"/>
          </p:nvPr>
        </p:nvSpPr>
        <p:spPr>
          <a:xfrm>
            <a:off x="604838" y="2378075"/>
            <a:ext cx="7948612" cy="3130550"/>
          </a:xfrm>
        </p:spPr>
        <p:txBody>
          <a:bodyPr/>
          <a:lstStyle/>
          <a:p>
            <a:pPr algn="just"/>
            <a:r>
              <a:rPr lang="it-IT" smtClean="0"/>
              <a:t>Per </a:t>
            </a:r>
            <a:r>
              <a:rPr lang="it-IT" b="1" smtClean="0"/>
              <a:t>lavori tra 150.000 € e 1milione €</a:t>
            </a:r>
            <a:r>
              <a:rPr lang="it-IT" smtClean="0"/>
              <a:t>: procedura negoziata, almeno 10 operatori individuati con indagine di mercato;</a:t>
            </a:r>
          </a:p>
          <a:p>
            <a:pPr algn="just"/>
            <a:endParaRPr lang="it-IT" smtClean="0"/>
          </a:p>
          <a:p>
            <a:pPr algn="just"/>
            <a:r>
              <a:rPr lang="it-IT" smtClean="0"/>
              <a:t>Per </a:t>
            </a:r>
            <a:r>
              <a:rPr lang="it-IT" b="1" smtClean="0"/>
              <a:t>lavori di importo &gt; 1milione €</a:t>
            </a:r>
            <a:r>
              <a:rPr lang="it-IT" smtClean="0"/>
              <a:t>: procedure ordinarie;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000" b="1" smtClean="0"/>
              <a:t>Procedure di affidamento sotto-soglia: criterio di aggiudicazione</a:t>
            </a:r>
            <a:endParaRPr lang="it-IT" sz="30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584325"/>
            <a:ext cx="7345362" cy="47879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it-IT" sz="2300" dirty="0" smtClean="0"/>
              <a:t>Si applica l’art. 95 del Codice: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it-IT" sz="2300" dirty="0" smtClean="0"/>
              <a:t>criterio </a:t>
            </a:r>
            <a:r>
              <a:rPr lang="it-IT" sz="2300" dirty="0"/>
              <a:t>del </a:t>
            </a:r>
            <a:r>
              <a:rPr lang="it-IT" sz="2300" b="1" dirty="0"/>
              <a:t>prezzo più basso </a:t>
            </a:r>
            <a:r>
              <a:rPr lang="it-IT" sz="2300" dirty="0"/>
              <a:t>solo per </a:t>
            </a:r>
            <a:r>
              <a:rPr lang="it-IT" sz="2300" b="1" dirty="0"/>
              <a:t>servizi e </a:t>
            </a:r>
            <a:r>
              <a:rPr lang="it-IT" sz="2300" b="1" dirty="0" smtClean="0"/>
              <a:t>forniture </a:t>
            </a:r>
            <a:r>
              <a:rPr lang="it-IT" sz="2300" b="1" dirty="0"/>
              <a:t>sotto-soglia </a:t>
            </a:r>
            <a:r>
              <a:rPr lang="it-IT" sz="2300" dirty="0"/>
              <a:t>caratterizzati </a:t>
            </a:r>
            <a:r>
              <a:rPr lang="it-IT" sz="2300" dirty="0" smtClean="0"/>
              <a:t>da </a:t>
            </a:r>
            <a:r>
              <a:rPr lang="it-IT" sz="2300" b="1" dirty="0" smtClean="0"/>
              <a:t>elevata ripetitività</a:t>
            </a:r>
            <a:endParaRPr lang="it-IT" sz="2300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it-IT" sz="2300" dirty="0" smtClean="0"/>
              <a:t>Delibera ANAC n. 783 del 20 luglio 2016: i servizi assicurativi, pur tendenzialmente standardizzati, presentano elementi valutabili sotto il profilo qualitativo e suscettibili di tradursi in offerte migliorative;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sz="2300" dirty="0" smtClean="0"/>
              <a:t>Se sceglie il criterio del prezzo più basso, la s.a. deve sempre motivare adeguatamente in relazione alle caratteristiche del contratto assicurativo.</a:t>
            </a:r>
          </a:p>
          <a:p>
            <a:pPr marL="350838" lvl="1" indent="0">
              <a:buFont typeface="Arial" pitchFamily="34" charset="0"/>
              <a:buNone/>
              <a:defRPr/>
            </a:pP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Avv</a:t>
            </a:r>
            <a:r>
              <a:rPr lang="en-US" dirty="0" smtClean="0"/>
              <a:t>. </a:t>
            </a:r>
            <a:r>
              <a:rPr lang="en-US" dirty="0" err="1" smtClean="0"/>
              <a:t>Sandor</a:t>
            </a:r>
            <a:r>
              <a:rPr lang="en-US" dirty="0" smtClean="0"/>
              <a:t> Del </a:t>
            </a:r>
            <a:r>
              <a:rPr lang="en-US" dirty="0" err="1" smtClean="0"/>
              <a:t>Fabro</a:t>
            </a:r>
            <a:r>
              <a:rPr lang="en-US" dirty="0" smtClean="0"/>
              <a:t> - Studio </a:t>
            </a:r>
            <a:r>
              <a:rPr lang="en-US" dirty="0" err="1" smtClean="0"/>
              <a:t>Legale</a:t>
            </a:r>
            <a:r>
              <a:rPr lang="en-US" dirty="0" smtClean="0"/>
              <a:t> </a:t>
            </a:r>
            <a:r>
              <a:rPr lang="en-US" dirty="0" err="1" smtClean="0"/>
              <a:t>Zoppolato&amp;Associati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Indagine di mercato</a:t>
            </a:r>
          </a:p>
        </p:txBody>
      </p:sp>
      <p:sp>
        <p:nvSpPr>
          <p:cNvPr id="41986" name="Segnaposto contenuto 2"/>
          <p:cNvSpPr>
            <a:spLocks noGrp="1"/>
          </p:cNvSpPr>
          <p:nvPr>
            <p:ph idx="1"/>
          </p:nvPr>
        </p:nvSpPr>
        <p:spPr>
          <a:xfrm>
            <a:off x="900113" y="1584325"/>
            <a:ext cx="7345362" cy="4787900"/>
          </a:xfrm>
        </p:spPr>
        <p:txBody>
          <a:bodyPr/>
          <a:lstStyle/>
          <a:p>
            <a:pPr algn="just"/>
            <a:r>
              <a:rPr lang="it-IT" smtClean="0"/>
              <a:t>promossa dal RUP, senza rivelare le informazioni fornite dagli operatori consultati;</a:t>
            </a:r>
          </a:p>
          <a:p>
            <a:pPr algn="just"/>
            <a:r>
              <a:rPr lang="it-IT" smtClean="0"/>
              <a:t>precede la fase della programmazione degli acquisti e/o della redazione della determina a contrarre;</a:t>
            </a:r>
          </a:p>
          <a:p>
            <a:pPr algn="just"/>
            <a:r>
              <a:rPr lang="it-IT" smtClean="0"/>
              <a:t>obbligo di adeguata pubblicità </a:t>
            </a:r>
            <a:r>
              <a:rPr lang="it-IT" smtClean="0">
                <a:sym typeface="Wingdings" pitchFamily="2" charset="2"/>
              </a:rPr>
              <a:t> pubblicazione avviso sul profilo committente, per almeno 15 gg, salva comprovata urgenza;</a:t>
            </a:r>
          </a:p>
          <a:p>
            <a:pPr algn="just"/>
            <a:r>
              <a:rPr lang="it-IT" smtClean="0"/>
              <a:t>Contenuto avviso: valore iniziativa, requisiti di partecipazione, numero massimo operatori da invitare, criteri di selezione, modalità per prendere contatto con la s.a.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Elenchi di operatori economici</a:t>
            </a:r>
          </a:p>
        </p:txBody>
      </p:sp>
      <p:sp>
        <p:nvSpPr>
          <p:cNvPr id="43010" name="Segnaposto contenuto 2"/>
          <p:cNvSpPr>
            <a:spLocks noGrp="1"/>
          </p:cNvSpPr>
          <p:nvPr>
            <p:ph idx="1"/>
          </p:nvPr>
        </p:nvSpPr>
        <p:spPr>
          <a:xfrm>
            <a:off x="900113" y="1781175"/>
            <a:ext cx="7345362" cy="4486275"/>
          </a:xfrm>
        </p:spPr>
        <p:txBody>
          <a:bodyPr/>
          <a:lstStyle/>
          <a:p>
            <a:pPr algn="just"/>
            <a:r>
              <a:rPr lang="it-IT" smtClean="0"/>
              <a:t>Modalità di selezione degli operatori da invitare alla procedura;</a:t>
            </a:r>
          </a:p>
          <a:p>
            <a:pPr algn="just"/>
            <a:r>
              <a:rPr lang="it-IT" smtClean="0"/>
              <a:t>Elenchi costituiti a seguito di avviso pubblicato sul profilo committente, con indicazione dei requisiti necessari;</a:t>
            </a:r>
          </a:p>
          <a:p>
            <a:pPr algn="just"/>
            <a:r>
              <a:rPr lang="it-IT" smtClean="0"/>
              <a:t>Iscrizione degli operatori consentita senza limiti di tempo, con revisione almeno annuale dell’elenco;</a:t>
            </a:r>
          </a:p>
          <a:p>
            <a:pPr algn="just"/>
            <a:r>
              <a:rPr lang="it-IT" smtClean="0"/>
              <a:t>Possibile attingere anche da elenchi formati da altre s.a.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Variazioni contrattuali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711325"/>
            <a:ext cx="7345362" cy="4432300"/>
          </a:xfrm>
        </p:spPr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Art. 63: affidamento di servizi complementari,</a:t>
            </a:r>
            <a:r>
              <a:rPr lang="it-IT" dirty="0"/>
              <a:t> entro il </a:t>
            </a:r>
            <a:r>
              <a:rPr lang="it-IT" dirty="0" smtClean="0"/>
              <a:t>triennio successivo alla stipulazione del contratto di appalto, a condizione che tale eventualità sia prevista nel progetto a base di gara</a:t>
            </a:r>
            <a:r>
              <a:rPr lang="it-IT" dirty="0"/>
              <a:t>;</a:t>
            </a:r>
            <a:r>
              <a:rPr lang="it-IT" dirty="0" smtClean="0"/>
              <a:t>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Art. 106: modifiche e varianti </a:t>
            </a:r>
            <a:r>
              <a:rPr lang="it-IT" b="1" dirty="0" smtClean="0"/>
              <a:t>autorizzate dal RUP</a:t>
            </a:r>
            <a:r>
              <a:rPr lang="it-IT" dirty="0" smtClean="0"/>
              <a:t> con le modalità previste dall’ordinamento della s.a.;</a:t>
            </a:r>
          </a:p>
          <a:p>
            <a:pPr marL="0" indent="0" algn="just">
              <a:buFont typeface="Arial" pitchFamily="34" charset="0"/>
              <a:buNone/>
              <a:defRPr/>
            </a:pPr>
            <a:r>
              <a:rPr lang="it-IT" dirty="0" smtClean="0"/>
              <a:t>Ipotesi tassative:</a:t>
            </a:r>
          </a:p>
          <a:p>
            <a:pPr marL="457200" indent="-457200" algn="just">
              <a:buFont typeface="Arial" pitchFamily="34" charset="0"/>
              <a:buAutoNum type="alphaLcParenR"/>
              <a:defRPr/>
            </a:pPr>
            <a:r>
              <a:rPr lang="it-IT" dirty="0" smtClean="0"/>
              <a:t>modifiche puntualmente previste negli atti di gara, senza alcuna alterazione della natura del contratto;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Variazioni contrattuali: art. 106 (segue)</a:t>
            </a:r>
            <a:endParaRPr lang="it-IT" sz="3200" smtClean="0"/>
          </a:p>
        </p:txBody>
      </p:sp>
      <p:sp>
        <p:nvSpPr>
          <p:cNvPr id="450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it-IT" smtClean="0"/>
              <a:t>b) Servizi supplementari non preventivati, qualora  l’eventuale </a:t>
            </a:r>
            <a:r>
              <a:rPr lang="it-IT" u="sng" smtClean="0"/>
              <a:t>mutamento del contraente sia impraticabile</a:t>
            </a:r>
            <a:r>
              <a:rPr lang="it-IT" smtClean="0"/>
              <a:t> per motivi economici o tecnici o comporti notevoli disguidi o duplicazioni di costi, salvo il </a:t>
            </a:r>
            <a:r>
              <a:rPr lang="it-IT" u="sng" smtClean="0"/>
              <a:t>limite del 50% in caso di appalti afferenti ai settori ordinari</a:t>
            </a:r>
            <a:r>
              <a:rPr lang="it-IT" smtClean="0"/>
              <a:t>;</a:t>
            </a:r>
          </a:p>
          <a:p>
            <a:pPr marL="0" indent="0" algn="just">
              <a:buFont typeface="Arial" charset="0"/>
              <a:buNone/>
            </a:pPr>
            <a:r>
              <a:rPr lang="it-IT" smtClean="0"/>
              <a:t>c) modifiche non sostanziali, entro soglie di importo prestabilite negli atti di gara;</a:t>
            </a:r>
          </a:p>
          <a:p>
            <a:pPr marL="0" indent="0" algn="just">
              <a:buFont typeface="Arial" charset="0"/>
              <a:buNone/>
            </a:pPr>
            <a:r>
              <a:rPr lang="it-IT" smtClean="0"/>
              <a:t>[…]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/>
              <a:t>Requisiti generali – art. 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700" y="1584325"/>
            <a:ext cx="7877175" cy="47879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it-IT" dirty="0"/>
              <a:t>Causa di esclusione per </a:t>
            </a:r>
            <a:r>
              <a:rPr lang="it-IT" b="1" dirty="0"/>
              <a:t>condanna definitiva</a:t>
            </a:r>
            <a:r>
              <a:rPr lang="it-IT" dirty="0"/>
              <a:t>:</a:t>
            </a:r>
          </a:p>
          <a:p>
            <a:pPr marL="0" indent="0" algn="just">
              <a:buFontTx/>
              <a:buChar char="-"/>
              <a:defRPr/>
            </a:pPr>
            <a:r>
              <a:rPr lang="it-IT" dirty="0" smtClean="0"/>
              <a:t> Ambito </a:t>
            </a:r>
            <a:r>
              <a:rPr lang="it-IT" dirty="0"/>
              <a:t>oggettivo: tassatività </a:t>
            </a:r>
            <a:r>
              <a:rPr lang="it-IT" dirty="0" smtClean="0"/>
              <a:t>reati, non più ogni reato grave incidente sulla moralità professionale;</a:t>
            </a:r>
          </a:p>
          <a:p>
            <a:pPr marL="0" indent="0" algn="just">
              <a:buFontTx/>
              <a:buChar char="-"/>
              <a:defRPr/>
            </a:pPr>
            <a:r>
              <a:rPr lang="it-IT" dirty="0" smtClean="0"/>
              <a:t> associazione a delinquere, riciclaggio, sfruttamento lavoro minorile (…);</a:t>
            </a:r>
          </a:p>
          <a:p>
            <a:pPr marL="0" indent="0" algn="just">
              <a:buFontTx/>
              <a:buChar char="-"/>
              <a:defRPr/>
            </a:pPr>
            <a:r>
              <a:rPr lang="it-IT" dirty="0" smtClean="0"/>
              <a:t> ogni altro delitto da cui derivi, quale pena accessoria, l’incapacità a contrattare con la p.a. (ragioni di coordinamento);</a:t>
            </a:r>
          </a:p>
          <a:p>
            <a:pPr marL="0" indent="0" algn="just">
              <a:buFontTx/>
              <a:buChar char="-"/>
              <a:defRPr/>
            </a:pPr>
            <a:r>
              <a:rPr lang="it-IT" dirty="0" smtClean="0"/>
              <a:t> l’art. 32-</a:t>
            </a:r>
            <a:r>
              <a:rPr lang="it-IT" i="1" dirty="0" smtClean="0"/>
              <a:t>ter</a:t>
            </a:r>
            <a:r>
              <a:rPr lang="it-IT" dirty="0" smtClean="0"/>
              <a:t>, c.p., indica più titoli di reato a cui consegue l’incapacità a contrattare con la p.a.</a:t>
            </a:r>
            <a:endParaRPr lang="it-IT" dirty="0"/>
          </a:p>
          <a:p>
            <a:pPr algn="just">
              <a:buFontTx/>
              <a:buChar char="-"/>
              <a:defRPr/>
            </a:pPr>
            <a:endParaRPr lang="it-IT" dirty="0"/>
          </a:p>
          <a:p>
            <a:pPr>
              <a:buFont typeface="Arial" pitchFamily="34" charset="0"/>
              <a:buChar char="•"/>
              <a:defRPr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– art. 80 (segue)</a:t>
            </a:r>
          </a:p>
        </p:txBody>
      </p:sp>
      <p:sp>
        <p:nvSpPr>
          <p:cNvPr id="47106" name="Segnaposto contenuto 2"/>
          <p:cNvSpPr>
            <a:spLocks noGrp="1"/>
          </p:cNvSpPr>
          <p:nvPr>
            <p:ph idx="1"/>
          </p:nvPr>
        </p:nvSpPr>
        <p:spPr>
          <a:xfrm>
            <a:off x="900113" y="1584325"/>
            <a:ext cx="7345362" cy="47879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it-IT" sz="2300" smtClean="0"/>
              <a:t>Ambito soggettivo: </a:t>
            </a:r>
            <a:r>
              <a:rPr lang="it-IT" sz="2300" b="1" smtClean="0"/>
              <a:t>operatore economico </a:t>
            </a:r>
            <a:r>
              <a:rPr lang="it-IT" sz="2300" smtClean="0"/>
              <a:t>(titolare, direttore tecnico, ecc.) e </a:t>
            </a:r>
            <a:r>
              <a:rPr lang="it-IT" sz="2300" b="1" smtClean="0"/>
              <a:t>subappaltatore</a:t>
            </a:r>
            <a:r>
              <a:rPr lang="it-IT" sz="2300" smtClean="0"/>
              <a:t> nei casi in cui sia obbligatorio indicare la terna di subappaltatori;</a:t>
            </a:r>
          </a:p>
          <a:p>
            <a:pPr algn="just">
              <a:buFontTx/>
              <a:buChar char="-"/>
            </a:pPr>
            <a:r>
              <a:rPr lang="it-IT" sz="2300" smtClean="0"/>
              <a:t>Indicazione terna sub-appaltatori obbligatoria sopra-soglia, eccetto opere specialistiche, ovvero se richiesta dal bando (art. 105, co. 6); </a:t>
            </a:r>
          </a:p>
          <a:p>
            <a:pPr algn="just">
              <a:buFontTx/>
              <a:buChar char="-"/>
            </a:pPr>
            <a:r>
              <a:rPr lang="it-IT" sz="2300" smtClean="0"/>
              <a:t>Il concorrente deve dimostrare l’assenza di motivi di esclusione in capo ai subappaltatori (art. 105, co. 4, lett. c);</a:t>
            </a:r>
          </a:p>
          <a:p>
            <a:pPr algn="just">
              <a:buFontTx/>
              <a:buChar char="-"/>
            </a:pPr>
            <a:r>
              <a:rPr lang="it-IT" sz="2300" smtClean="0"/>
              <a:t> ≠ avvalimento (art. 89, co. 3)        contrasto art. 71, par. 6, lett. b), Direttiva 2014/24/UE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  <p:sp>
        <p:nvSpPr>
          <p:cNvPr id="5" name="Freccia destra 4"/>
          <p:cNvSpPr/>
          <p:nvPr/>
        </p:nvSpPr>
        <p:spPr>
          <a:xfrm>
            <a:off x="5301070" y="5646547"/>
            <a:ext cx="455560" cy="22867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– art. 80 (segue)</a:t>
            </a:r>
          </a:p>
        </p:txBody>
      </p:sp>
      <p:sp>
        <p:nvSpPr>
          <p:cNvPr id="48130" name="Segnaposto contenuto 2"/>
          <p:cNvSpPr>
            <a:spLocks noGrp="1"/>
          </p:cNvSpPr>
          <p:nvPr>
            <p:ph idx="1"/>
          </p:nvPr>
        </p:nvSpPr>
        <p:spPr>
          <a:xfrm>
            <a:off x="900113" y="2095500"/>
            <a:ext cx="7345362" cy="37846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it-IT" smtClean="0"/>
              <a:t>Ambito temporale: 5 anni, se la sentenza non fissa la durata dell’incapacità a contrattare, salvo che la pena principale sia di durata inferiore o sia intervenuta nelle more la riabilitazione (co. 10);</a:t>
            </a:r>
          </a:p>
          <a:p>
            <a:pPr algn="just">
              <a:buFontTx/>
              <a:buChar char="-"/>
            </a:pPr>
            <a:r>
              <a:rPr lang="it-IT" smtClean="0"/>
              <a:t>Se pena &lt; 18 mesi  ovvero se riconosciuta l’attenuante della collaborazione: NO ESCLUSIONE a condizione che vi sia stato integrale risarcimento + prova adozione idonee misure di prevenzione;</a:t>
            </a:r>
          </a:p>
          <a:p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Procedure di affidamento</a:t>
            </a:r>
            <a:br>
              <a:rPr lang="it-IT" sz="3200" b="1" smtClean="0"/>
            </a:br>
            <a:r>
              <a:rPr lang="it-IT" sz="3200" b="1" smtClean="0"/>
              <a:t>(quadro previgente)</a:t>
            </a: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900113" y="1912938"/>
            <a:ext cx="7345362" cy="4152900"/>
          </a:xfrm>
        </p:spPr>
        <p:txBody>
          <a:bodyPr/>
          <a:lstStyle/>
          <a:p>
            <a:pPr algn="just"/>
            <a:r>
              <a:rPr lang="it-IT" u="sng" smtClean="0"/>
              <a:t>Settori ordinari</a:t>
            </a:r>
            <a:r>
              <a:rPr lang="it-IT" smtClean="0"/>
              <a:t>: </a:t>
            </a:r>
          </a:p>
          <a:p>
            <a:pPr marL="693738" lvl="1" indent="-457200" algn="just">
              <a:buClrTx/>
              <a:buFont typeface="Calisto MT"/>
              <a:buAutoNum type="alphaLcParenR"/>
            </a:pPr>
            <a:r>
              <a:rPr lang="it-IT" smtClean="0"/>
              <a:t>procedura aperta o ristretta (di regola, quando il contratto non ha ad oggetto la sola esecuzione e quando si applica il criterio dell’OEPV);</a:t>
            </a:r>
          </a:p>
          <a:p>
            <a:pPr marL="693738" lvl="1" indent="-457200" algn="just">
              <a:buClrTx/>
              <a:buFont typeface="Calisto MT"/>
              <a:buAutoNum type="alphaLcParenR"/>
            </a:pPr>
            <a:r>
              <a:rPr lang="it-IT" smtClean="0"/>
              <a:t>Procedura  negoziata, al ricorrere di determinati presupposti;</a:t>
            </a:r>
          </a:p>
          <a:p>
            <a:pPr algn="just"/>
            <a:r>
              <a:rPr lang="it-IT" u="sng" smtClean="0"/>
              <a:t>Settori speciali</a:t>
            </a:r>
            <a:r>
              <a:rPr lang="it-IT" smtClean="0"/>
              <a:t>: scelta della procedura rimessa alla discrezionalità del soggetto aggiudicatore, fatto salvo per la procedura negoziata senza previa pubblicazione di un bando di gara.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– art. 80 (segue)</a:t>
            </a:r>
            <a:endParaRPr lang="it-IT" sz="3600" smtClean="0"/>
          </a:p>
        </p:txBody>
      </p:sp>
      <p:sp>
        <p:nvSpPr>
          <p:cNvPr id="4915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mtClean="0"/>
              <a:t>Valutazione idoneità misure di prevenzione spetta alla s.a.;</a:t>
            </a:r>
          </a:p>
          <a:p>
            <a:pPr algn="just"/>
            <a:r>
              <a:rPr lang="it-IT" smtClean="0"/>
              <a:t>La possibilità di essere ammesso in gara nonostante la sentenza definitiva di condanna non opera nel corso del periodo di esclusione derivante da tale sentenza (minimo 1 anno: cfr. art. 32-</a:t>
            </a:r>
            <a:r>
              <a:rPr lang="it-IT" i="1" smtClean="0"/>
              <a:t>ter</a:t>
            </a:r>
            <a:r>
              <a:rPr lang="it-IT" smtClean="0"/>
              <a:t>, co. 2, c.p.);</a:t>
            </a:r>
          </a:p>
          <a:p>
            <a:pPr algn="just"/>
            <a:r>
              <a:rPr lang="it-IT" smtClean="0"/>
              <a:t>L’esclusione opera anche per i soggetti cessati dalla carica nell’anno antecedente la pubblicazione del bando, in assenza di prova di effettiva dissociazione. </a:t>
            </a:r>
          </a:p>
          <a:p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(art. 80)</a:t>
            </a:r>
            <a:br>
              <a:rPr lang="it-IT" sz="3600" b="1" smtClean="0"/>
            </a:br>
            <a:r>
              <a:rPr lang="it-IT" sz="3600" b="1" smtClean="0"/>
              <a:t>altri motivi di esclusione</a:t>
            </a:r>
          </a:p>
        </p:txBody>
      </p:sp>
      <p:sp>
        <p:nvSpPr>
          <p:cNvPr id="5017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mtClean="0"/>
              <a:t>Sussistenza di cause di decadenza, di sospensione o di divieto ex art. 67 del Codice antimafia ovvero di un tentativo di infiltrazione mafiosa (co. 2);</a:t>
            </a:r>
          </a:p>
          <a:p>
            <a:pPr algn="just"/>
            <a:r>
              <a:rPr lang="it-IT" smtClean="0"/>
              <a:t>Gravi violazioni, definitivamente accertate, agli obblighi tributari e contributivi, salvo che prima della scadenza del termine per la presentazione delle offerte il concorrente si sia impegnato in modo vincolante a pagare, o abbia pagato, il dovuto (co. 4);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(art. 80)</a:t>
            </a:r>
            <a:br>
              <a:rPr lang="it-IT" sz="3600" b="1" smtClean="0"/>
            </a:br>
            <a:r>
              <a:rPr lang="it-IT" sz="3600" b="1" smtClean="0"/>
              <a:t>altri motivi di esclusione</a:t>
            </a:r>
            <a:endParaRPr lang="it-IT" sz="3600" smtClean="0"/>
          </a:p>
        </p:txBody>
      </p:sp>
      <p:sp>
        <p:nvSpPr>
          <p:cNvPr id="51202" name="Segnaposto contenuto 2"/>
          <p:cNvSpPr>
            <a:spLocks noGrp="1"/>
          </p:cNvSpPr>
          <p:nvPr>
            <p:ph idx="1"/>
          </p:nvPr>
        </p:nvSpPr>
        <p:spPr>
          <a:xfrm>
            <a:off x="900113" y="1857375"/>
            <a:ext cx="7345362" cy="4514850"/>
          </a:xfrm>
        </p:spPr>
        <p:txBody>
          <a:bodyPr/>
          <a:lstStyle/>
          <a:p>
            <a:pPr algn="just"/>
            <a:r>
              <a:rPr lang="it-IT" sz="2200" smtClean="0"/>
              <a:t>Gravi infrazioni debitamente accertate alle norme in materia di salute e sicurezza sul lavoro (co. 5, lett. a);</a:t>
            </a:r>
          </a:p>
          <a:p>
            <a:pPr algn="just"/>
            <a:r>
              <a:rPr lang="it-IT" sz="2200" smtClean="0"/>
              <a:t>Stato di fallimento, liquidazione coatta, concordato preventivo, salvo il caso di concordato con continuità aziendale (co. 5, lett. b);</a:t>
            </a:r>
          </a:p>
          <a:p>
            <a:pPr algn="just"/>
            <a:r>
              <a:rPr lang="it-IT" sz="2200" smtClean="0"/>
              <a:t>La partecipazione dell’operatore determina una situazione di conflitto di interesse ex art. 42, co. 2, non diversamente risolvibile (co. 5, lett. d);</a:t>
            </a:r>
          </a:p>
          <a:p>
            <a:pPr algn="just"/>
            <a:r>
              <a:rPr lang="it-IT" sz="2200" smtClean="0"/>
              <a:t>Precedente coinvolgimento dell’operatore nella preparazione della procedura, se ne deriva una distorsione della concorrenza non altrimenti arginabile</a:t>
            </a:r>
          </a:p>
          <a:p>
            <a:pPr algn="just"/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(art. 80)</a:t>
            </a:r>
            <a:br>
              <a:rPr lang="it-IT" sz="3600" b="1" smtClean="0"/>
            </a:br>
            <a:r>
              <a:rPr lang="it-IT" sz="3600" b="1" smtClean="0"/>
              <a:t>altri motivi di esclusione</a:t>
            </a:r>
            <a:endParaRPr lang="it-IT" sz="3600" smtClean="0"/>
          </a:p>
        </p:txBody>
      </p:sp>
      <p:sp>
        <p:nvSpPr>
          <p:cNvPr id="52226" name="Segnaposto contenuto 2"/>
          <p:cNvSpPr>
            <a:spLocks noGrp="1"/>
          </p:cNvSpPr>
          <p:nvPr>
            <p:ph idx="1"/>
          </p:nvPr>
        </p:nvSpPr>
        <p:spPr>
          <a:xfrm>
            <a:off x="900113" y="1584325"/>
            <a:ext cx="7345362" cy="4787900"/>
          </a:xfrm>
        </p:spPr>
        <p:txBody>
          <a:bodyPr/>
          <a:lstStyle/>
          <a:p>
            <a:pPr algn="just"/>
            <a:r>
              <a:rPr lang="it-IT" sz="2100" smtClean="0"/>
              <a:t>Gravi illeciti professionali, da dimostrare con mezzi adeguati, tali da rendere dubbia l’integrità o affidabilità dell’operatore (co. 5, lett. c);</a:t>
            </a:r>
          </a:p>
          <a:p>
            <a:pPr algn="just"/>
            <a:r>
              <a:rPr lang="it-IT" sz="2000" b="1" smtClean="0"/>
              <a:t>Mezzi adeguati di prova</a:t>
            </a:r>
            <a:r>
              <a:rPr lang="it-IT" sz="2000" smtClean="0"/>
              <a:t>: 1) risoluzione anticipata del contratto non contestata in giudizio ovvero confermata in giudizio; 2) condanna al risarcimento danni o altre sanzioni per carenze nell’esecuzione; 3) tentativo di influenzare indebitamente il processo decisionale della s.a. o di ottenere info riservate a proprio vantaggio; 4) fornire, anche per negligenza, info false o fuorvianti suscettibili di influenzare le decisioni della s.a. ovvero omettere info dovute (linee-guida ANAC entro 90 gg. per garantire uniformità di prassi);</a:t>
            </a:r>
          </a:p>
          <a:p>
            <a:pPr algn="just"/>
            <a:r>
              <a:rPr lang="it-IT" sz="2100" smtClean="0"/>
              <a:t>Esclusione 3 anni dalla data del fatto (mancata specificazione = refuso, violazione direttive, v. art. 57, co. 7)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(art. 80)</a:t>
            </a:r>
            <a:br>
              <a:rPr lang="it-IT" sz="3600" b="1" smtClean="0"/>
            </a:br>
            <a:r>
              <a:rPr lang="it-IT" sz="3600" b="1" smtClean="0"/>
              <a:t>altri motivi di esclusione</a:t>
            </a:r>
            <a:endParaRPr lang="it-IT" sz="3600" smtClean="0"/>
          </a:p>
        </p:txBody>
      </p:sp>
      <p:sp>
        <p:nvSpPr>
          <p:cNvPr id="53250" name="Segnaposto contenuto 2"/>
          <p:cNvSpPr>
            <a:spLocks noGrp="1"/>
          </p:cNvSpPr>
          <p:nvPr>
            <p:ph idx="1"/>
          </p:nvPr>
        </p:nvSpPr>
        <p:spPr>
          <a:xfrm>
            <a:off x="604838" y="2133600"/>
            <a:ext cx="7905750" cy="3932238"/>
          </a:xfrm>
        </p:spPr>
        <p:txBody>
          <a:bodyPr/>
          <a:lstStyle/>
          <a:p>
            <a:pPr algn="just"/>
            <a:r>
              <a:rPr lang="it-IT" smtClean="0"/>
              <a:t>Sanzione interdittiva ex art. 9, D.Lgs. 231/2001 o qualsiasi altro divieto a contrattare con la p.a. direttamente nei confronti della persona giuridica;</a:t>
            </a:r>
          </a:p>
          <a:p>
            <a:pPr algn="just"/>
            <a:r>
              <a:rPr lang="it-IT" smtClean="0"/>
              <a:t>Inserimento nel casellario informatico ANAC per false dichiarazioni o falsa documentazione ai fini del rilascio dell’attestazione di qualificazione, per il periodo in cui perdura l’iscrizione (max 2 anni);</a:t>
            </a:r>
          </a:p>
          <a:p>
            <a:pPr algn="just"/>
            <a:r>
              <a:rPr lang="it-IT" smtClean="0"/>
              <a:t>Violazione del divieto di intestazione fiduciaria.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generali (art. 80)</a:t>
            </a:r>
            <a:br>
              <a:rPr lang="it-IT" sz="3600" b="1" smtClean="0"/>
            </a:br>
            <a:r>
              <a:rPr lang="it-IT" sz="3600" b="1" smtClean="0"/>
              <a:t>altri motivi di esclusione</a:t>
            </a:r>
            <a:endParaRPr lang="it-IT" sz="3600" smtClean="0"/>
          </a:p>
        </p:txBody>
      </p:sp>
      <p:sp>
        <p:nvSpPr>
          <p:cNvPr id="5427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mtClean="0"/>
              <a:t>Mancata presentazione della certificazione (o autocertificazione) di essere in regola con la normativa sul diritto al lavoro dei disabili (co. 5, lett. i);</a:t>
            </a:r>
          </a:p>
          <a:p>
            <a:pPr algn="just"/>
            <a:r>
              <a:rPr lang="it-IT" smtClean="0"/>
              <a:t>Mancata denuncia di determinati reati (co. 5, lett. l);</a:t>
            </a:r>
          </a:p>
          <a:p>
            <a:pPr algn="just"/>
            <a:r>
              <a:rPr lang="it-IT" smtClean="0"/>
              <a:t>Situazione di controllo ex art. 2359 c.c. rispetto ad altro partecipante, con offerte imputabili ad un unico centro decisionale (co. 5, lett. m)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olo 1"/>
          <p:cNvSpPr>
            <a:spLocks noGrp="1"/>
          </p:cNvSpPr>
          <p:nvPr>
            <p:ph type="title"/>
          </p:nvPr>
        </p:nvSpPr>
        <p:spPr>
          <a:xfrm>
            <a:off x="619125" y="244475"/>
            <a:ext cx="7920038" cy="1339850"/>
          </a:xfrm>
        </p:spPr>
        <p:txBody>
          <a:bodyPr/>
          <a:lstStyle/>
          <a:p>
            <a:r>
              <a:rPr lang="it-IT" sz="3600" b="1" smtClean="0"/>
              <a:t>Requisiti speciali – Art. 83</a:t>
            </a:r>
          </a:p>
        </p:txBody>
      </p:sp>
      <p:sp>
        <p:nvSpPr>
          <p:cNvPr id="55298" name="Segnaposto contenuto 2"/>
          <p:cNvSpPr>
            <a:spLocks noGrp="1"/>
          </p:cNvSpPr>
          <p:nvPr>
            <p:ph idx="1"/>
          </p:nvPr>
        </p:nvSpPr>
        <p:spPr>
          <a:xfrm>
            <a:off x="619125" y="1584325"/>
            <a:ext cx="7920038" cy="4787900"/>
          </a:xfrm>
        </p:spPr>
        <p:txBody>
          <a:bodyPr/>
          <a:lstStyle/>
          <a:p>
            <a:pPr algn="just"/>
            <a:r>
              <a:rPr lang="it-IT" smtClean="0"/>
              <a:t>a) Requisiti di idoneità professionale: iscrizione alla Camera di commercio ovvero a ordini professionali, particolari autorizzazioni in caso di servizi, ecc.;</a:t>
            </a:r>
          </a:p>
          <a:p>
            <a:pPr algn="just"/>
            <a:r>
              <a:rPr lang="it-IT" smtClean="0"/>
              <a:t>b)  Capacità economica e finanziaria;</a:t>
            </a:r>
          </a:p>
          <a:p>
            <a:pPr algn="just"/>
            <a:r>
              <a:rPr lang="it-IT" smtClean="0"/>
              <a:t>c) Capacità tecniche e professionali;</a:t>
            </a:r>
          </a:p>
          <a:p>
            <a:pPr algn="just"/>
            <a:r>
              <a:rPr lang="it-IT" smtClean="0"/>
              <a:t>Requisiti attinenti all’oggetto dell’appalto e proporzionati;</a:t>
            </a:r>
          </a:p>
          <a:p>
            <a:pPr algn="just"/>
            <a:r>
              <a:rPr lang="it-IT" sz="2000" smtClean="0"/>
              <a:t>Per i lavori, linee-guida ANAC entro 1 anno in relazione a: sistema di qualificazione, casi e modalità di avvalimento, requisiti e capacità del concorrente e relativa comprova (nel frattempo si applica il D.P.R. 207/2010)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/>
              <a:t>Requisiti speciali – Art. 83</a:t>
            </a:r>
            <a:endParaRPr lang="it-IT" smtClean="0"/>
          </a:p>
        </p:txBody>
      </p:sp>
      <p:sp>
        <p:nvSpPr>
          <p:cNvPr id="56322" name="Segnaposto contenuto 2"/>
          <p:cNvSpPr>
            <a:spLocks noGrp="1"/>
          </p:cNvSpPr>
          <p:nvPr>
            <p:ph idx="1"/>
          </p:nvPr>
        </p:nvSpPr>
        <p:spPr>
          <a:xfrm>
            <a:off x="604838" y="1800225"/>
            <a:ext cx="8018462" cy="4265613"/>
          </a:xfrm>
        </p:spPr>
        <p:txBody>
          <a:bodyPr/>
          <a:lstStyle/>
          <a:p>
            <a:r>
              <a:rPr lang="it-IT" smtClean="0"/>
              <a:t>Servizi e forniture:</a:t>
            </a:r>
          </a:p>
          <a:p>
            <a:pPr lvl="1" algn="just">
              <a:buFontTx/>
              <a:buChar char="-"/>
            </a:pPr>
            <a:r>
              <a:rPr lang="it-IT" b="1" smtClean="0"/>
              <a:t>capacità economica e finanziaria</a:t>
            </a:r>
            <a:r>
              <a:rPr lang="it-IT" smtClean="0"/>
              <a:t>: 1) fatturato minimo annuo, anche nello specifico settore di attività oggetto d’appalto, non superiore al doppio della base d’asta, salvo motivate ragioni; 2) informazioni sui conti annuali (rapporto tra attività e passività); 3) adeguato livello di copertura assicurativa contro i rischi professionali;</a:t>
            </a:r>
          </a:p>
          <a:p>
            <a:pPr lvl="1" algn="just">
              <a:buFontTx/>
              <a:buChar char="-"/>
            </a:pPr>
            <a:r>
              <a:rPr lang="it-IT" b="1" smtClean="0"/>
              <a:t>Capacità tecniche e professionali</a:t>
            </a:r>
            <a:r>
              <a:rPr lang="it-IT" smtClean="0"/>
              <a:t>: requisiti che garantiscano il possesso di idonee risorse umane, tecniche e di esperienza, ferma l’esigenza di protezione di segreti tecnici e industriali.</a:t>
            </a:r>
            <a:endParaRPr lang="it-IT" b="1" smtClean="0"/>
          </a:p>
          <a:p>
            <a:pPr lvl="1" algn="just">
              <a:buFontTx/>
              <a:buChar char="-"/>
            </a:pPr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Requisiti speciali – Art. 83</a:t>
            </a:r>
            <a:br>
              <a:rPr lang="it-IT" sz="3600" b="1" smtClean="0"/>
            </a:br>
            <a:r>
              <a:rPr lang="it-IT" sz="3600" b="1" smtClean="0"/>
              <a:t>(segue)</a:t>
            </a:r>
            <a:endParaRPr lang="it-IT" sz="36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800225"/>
            <a:ext cx="7345362" cy="426561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it-IT" dirty="0" smtClean="0"/>
              <a:t>Lavori: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it-IT" dirty="0" smtClean="0"/>
              <a:t>fino all’adozione delle linee-guida ANAC, si applica il D.P.R. 207/2010;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it-IT" dirty="0" smtClean="0"/>
              <a:t>in ogni caso, mantenimento del sistema SOA;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it-IT" dirty="0" smtClean="0"/>
              <a:t>Con D.M., entro un anno, vengono individuate modalità di qualificazione alternative o sperimentali applicabili da parte di s.a. particolarmente qualificate, anche in vista di un graduale superamento del sistema SOA.</a:t>
            </a:r>
          </a:p>
          <a:p>
            <a:pPr marL="457200" indent="-457200" algn="just">
              <a:buFont typeface="+mj-lt"/>
              <a:buAutoNum type="alphaLcParenR"/>
              <a:defRPr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Documentazione di gara</a:t>
            </a:r>
          </a:p>
        </p:txBody>
      </p:sp>
      <p:sp>
        <p:nvSpPr>
          <p:cNvPr id="58370" name="Segnaposto contenuto 2"/>
          <p:cNvSpPr>
            <a:spLocks noGrp="1"/>
          </p:cNvSpPr>
          <p:nvPr>
            <p:ph idx="1"/>
          </p:nvPr>
        </p:nvSpPr>
        <p:spPr>
          <a:xfrm>
            <a:off x="492125" y="1814513"/>
            <a:ext cx="8174038" cy="4557712"/>
          </a:xfrm>
        </p:spPr>
        <p:txBody>
          <a:bodyPr/>
          <a:lstStyle/>
          <a:p>
            <a:pPr algn="just"/>
            <a:r>
              <a:rPr lang="it-IT" smtClean="0"/>
              <a:t>Acquisizione attraverso la “Banca dati nazionale degli operatori economici”, gestita dal Ministero dei Trasporti (fino alla data di entrata in vigore dell’apposito D.M., si utilizza l’AVCPass);</a:t>
            </a:r>
          </a:p>
          <a:p>
            <a:pPr algn="just"/>
            <a:r>
              <a:rPr lang="it-IT" smtClean="0"/>
              <a:t>Documento di gara unico europeo: esclusivamente in forma elettronica a partire dal 18 aprile 2018. Autodichiarazione aggiornata sull’assenza di motivi di esclusione e sul possesso dei requisiti speciali (art. 85);</a:t>
            </a:r>
          </a:p>
          <a:p>
            <a:pPr algn="just"/>
            <a:r>
              <a:rPr lang="it-IT" smtClean="0"/>
              <a:t>E-Certis: registro on-line delle certificazioni, per facilitare la presentazione di offerte transfrontaliere (art. 88)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Procedure di scelta del contraente nei settori ordinari (nuovo Codice)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Procedura aperta;</a:t>
            </a:r>
          </a:p>
          <a:p>
            <a:r>
              <a:rPr lang="it-IT" smtClean="0"/>
              <a:t>Procedura ristretta;</a:t>
            </a:r>
          </a:p>
          <a:p>
            <a:r>
              <a:rPr lang="it-IT" smtClean="0"/>
              <a:t>Partenariato per l’innovazione;</a:t>
            </a:r>
          </a:p>
          <a:p>
            <a:r>
              <a:rPr lang="it-IT" smtClean="0"/>
              <a:t>Procedura competitiva con negoziazione;</a:t>
            </a:r>
          </a:p>
          <a:p>
            <a:r>
              <a:rPr lang="it-IT" smtClean="0"/>
              <a:t>Dialogo competitivo;</a:t>
            </a:r>
          </a:p>
          <a:p>
            <a:pPr algn="just"/>
            <a:r>
              <a:rPr lang="it-IT" smtClean="0"/>
              <a:t>Procedura negoziata senza previa pubblicazione di un bando di gara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olo 1"/>
          <p:cNvSpPr>
            <a:spLocks noGrp="1"/>
          </p:cNvSpPr>
          <p:nvPr>
            <p:ph type="title"/>
          </p:nvPr>
        </p:nvSpPr>
        <p:spPr>
          <a:xfrm>
            <a:off x="534988" y="244475"/>
            <a:ext cx="8116887" cy="1339850"/>
          </a:xfrm>
        </p:spPr>
        <p:txBody>
          <a:bodyPr/>
          <a:lstStyle/>
          <a:p>
            <a:r>
              <a:rPr lang="it-IT" sz="3200" b="1" smtClean="0"/>
              <a:t>Documento di gara unico europeo – Art. 85</a:t>
            </a:r>
          </a:p>
        </p:txBody>
      </p:sp>
      <p:sp>
        <p:nvSpPr>
          <p:cNvPr id="59394" name="Segnaposto contenuto 2"/>
          <p:cNvSpPr>
            <a:spLocks noGrp="1"/>
          </p:cNvSpPr>
          <p:nvPr>
            <p:ph idx="1"/>
          </p:nvPr>
        </p:nvSpPr>
        <p:spPr>
          <a:xfrm>
            <a:off x="365125" y="1843088"/>
            <a:ext cx="8489950" cy="4529137"/>
          </a:xfrm>
        </p:spPr>
        <p:txBody>
          <a:bodyPr/>
          <a:lstStyle/>
          <a:p>
            <a:pPr algn="just"/>
            <a:r>
              <a:rPr lang="it-IT" smtClean="0"/>
              <a:t>Modello di formulario approvato con regolamento n. 2016/7 della Commissione UE del 5 gennaio 2016;</a:t>
            </a:r>
          </a:p>
          <a:p>
            <a:pPr algn="just"/>
            <a:r>
              <a:rPr lang="it-IT" smtClean="0"/>
              <a:t>Il DGUE fornisce anche le informazioni relative all’ausiliaria;</a:t>
            </a:r>
          </a:p>
          <a:p>
            <a:pPr algn="just"/>
            <a:r>
              <a:rPr lang="it-IT" smtClean="0"/>
              <a:t>Se i documenti complementari possono essere acquisiti dalla s.a. tramite banche dati, vanno indicate le informazioni necessarie allo scopo e si intende rilasciato il consenso all’accesso;</a:t>
            </a:r>
          </a:p>
          <a:p>
            <a:pPr algn="just"/>
            <a:r>
              <a:rPr lang="it-IT" smtClean="0"/>
              <a:t>Gli operatori possono utilizzare il DGUE impiegato in un precedente appalto se le info ivi contenute sono ancora valide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olo 1"/>
          <p:cNvSpPr>
            <a:spLocks noGrp="1"/>
          </p:cNvSpPr>
          <p:nvPr>
            <p:ph type="title"/>
          </p:nvPr>
        </p:nvSpPr>
        <p:spPr>
          <a:xfrm>
            <a:off x="414338" y="244475"/>
            <a:ext cx="8337550" cy="1339850"/>
          </a:xfrm>
        </p:spPr>
        <p:txBody>
          <a:bodyPr/>
          <a:lstStyle/>
          <a:p>
            <a:r>
              <a:rPr lang="it-IT" sz="3200" b="1" smtClean="0"/>
              <a:t>Documento di gara unico europeo – Art. 85</a:t>
            </a:r>
            <a:br>
              <a:rPr lang="it-IT" sz="3200" b="1" smtClean="0"/>
            </a:br>
            <a:r>
              <a:rPr lang="it-IT" sz="3200" b="1" smtClean="0"/>
              <a:t>(segue)</a:t>
            </a:r>
            <a:endParaRPr lang="it-IT" sz="32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3" y="1808163"/>
            <a:ext cx="7345362" cy="444658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it-IT" dirty="0" smtClean="0"/>
              <a:t>Ambito di applicazione: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it-IT" dirty="0"/>
              <a:t>p</a:t>
            </a:r>
            <a:r>
              <a:rPr lang="it-IT" dirty="0" smtClean="0"/>
              <a:t>rocedure sopra-soglia nei settori ordinari e speciali;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it-IT" dirty="0" smtClean="0"/>
              <a:t>concessioni e PPP (cfr. art. 164, co. 2, e art. 179, co. 2);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it-IT" dirty="0" smtClean="0"/>
              <a:t>facoltativo in caso di procedure sotto-soglia (cfr. linee-guida ANAC);</a:t>
            </a:r>
          </a:p>
          <a:p>
            <a:pPr algn="just">
              <a:buFont typeface="Arial"/>
              <a:buChar char="•"/>
              <a:defRPr/>
            </a:pPr>
            <a:r>
              <a:rPr lang="it-IT" dirty="0" smtClean="0"/>
              <a:t>Se gli appalti sono suddivisi in più lotti </a:t>
            </a:r>
            <a:r>
              <a:rPr lang="it-IT" b="1" dirty="0" smtClean="0"/>
              <a:t>e</a:t>
            </a:r>
            <a:r>
              <a:rPr lang="it-IT" dirty="0" smtClean="0"/>
              <a:t> i criteri di selezione sono differenti, si dovrebbe compilare un DGUE per ogni lotto (cfr. Regolamento UE)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olo 1"/>
          <p:cNvSpPr>
            <a:spLocks noGrp="1"/>
          </p:cNvSpPr>
          <p:nvPr>
            <p:ph type="title"/>
          </p:nvPr>
        </p:nvSpPr>
        <p:spPr>
          <a:xfrm>
            <a:off x="482600" y="244475"/>
            <a:ext cx="8021638" cy="1339850"/>
          </a:xfrm>
        </p:spPr>
        <p:txBody>
          <a:bodyPr/>
          <a:lstStyle/>
          <a:p>
            <a:r>
              <a:rPr lang="it-IT" sz="3200" b="1" smtClean="0"/>
              <a:t>Documento di gara unico europeo – Art. 85</a:t>
            </a:r>
            <a:br>
              <a:rPr lang="it-IT" sz="3200" b="1" smtClean="0"/>
            </a:br>
            <a:r>
              <a:rPr lang="it-IT" sz="3200" b="1" smtClean="0"/>
              <a:t>(segue)</a:t>
            </a:r>
            <a:endParaRPr lang="it-IT" sz="3200" smtClean="0"/>
          </a:p>
        </p:txBody>
      </p:sp>
      <p:sp>
        <p:nvSpPr>
          <p:cNvPr id="61442" name="Segnaposto contenuto 2"/>
          <p:cNvSpPr>
            <a:spLocks noGrp="1"/>
          </p:cNvSpPr>
          <p:nvPr>
            <p:ph idx="1"/>
          </p:nvPr>
        </p:nvSpPr>
        <p:spPr>
          <a:xfrm>
            <a:off x="900113" y="1698625"/>
            <a:ext cx="7345362" cy="4556125"/>
          </a:xfrm>
        </p:spPr>
        <p:txBody>
          <a:bodyPr/>
          <a:lstStyle/>
          <a:p>
            <a:pPr algn="just"/>
            <a:r>
              <a:rPr lang="it-IT" sz="2300" smtClean="0"/>
              <a:t>Le s.a. possono decidere di limitare le informazioni richieste in merito ai criteri di selezione ad una sola domanda sul possesso dei requisiti (si/no);</a:t>
            </a:r>
          </a:p>
          <a:p>
            <a:pPr algn="just"/>
            <a:r>
              <a:rPr lang="it-IT" sz="2300" smtClean="0"/>
              <a:t>In tal caso, i concorrenti forniranno i dati necessari alla verifica dei requisiti tramite accesso a banche dati pubbliche in corso di gara, invece che direttamente nel DGUE;</a:t>
            </a:r>
          </a:p>
          <a:p>
            <a:pPr algn="just"/>
            <a:r>
              <a:rPr lang="it-IT" sz="2300" smtClean="0"/>
              <a:t>Qualora un operatore faccia affidamento sulle capacità di altri soggetti, dovrà dichiararlo e assicurarsi che la s.a. riceva da ciascuno di tali soggetti un DGUE distinto (RTI, avvalimento, subappalto necessario)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olo 1"/>
          <p:cNvSpPr>
            <a:spLocks noGrp="1"/>
          </p:cNvSpPr>
          <p:nvPr>
            <p:ph type="title"/>
          </p:nvPr>
        </p:nvSpPr>
        <p:spPr>
          <a:xfrm>
            <a:off x="590550" y="244475"/>
            <a:ext cx="8089900" cy="1339850"/>
          </a:xfrm>
        </p:spPr>
        <p:txBody>
          <a:bodyPr/>
          <a:lstStyle/>
          <a:p>
            <a:r>
              <a:rPr lang="it-IT" sz="3200" b="1" smtClean="0"/>
              <a:t>Momento verifica requisiti (art. 85, co. 5)</a:t>
            </a:r>
            <a:endParaRPr lang="it-IT" sz="3200" smtClean="0"/>
          </a:p>
        </p:txBody>
      </p:sp>
      <p:sp>
        <p:nvSpPr>
          <p:cNvPr id="62466" name="Segnaposto contenuto 2"/>
          <p:cNvSpPr>
            <a:spLocks noGrp="1"/>
          </p:cNvSpPr>
          <p:nvPr>
            <p:ph idx="1"/>
          </p:nvPr>
        </p:nvSpPr>
        <p:spPr>
          <a:xfrm>
            <a:off x="900113" y="1752600"/>
            <a:ext cx="7345362" cy="4514850"/>
          </a:xfrm>
        </p:spPr>
        <p:txBody>
          <a:bodyPr/>
          <a:lstStyle/>
          <a:p>
            <a:pPr algn="just"/>
            <a:r>
              <a:rPr lang="it-IT" smtClean="0"/>
              <a:t>In qualsiasi momento, nel corso della procedura, la s.a. può chiedere ai concorrenti di presentare tutti o parte dei documenti complementari (NO sorteggio 10%);</a:t>
            </a:r>
          </a:p>
          <a:p>
            <a:pPr algn="just"/>
            <a:r>
              <a:rPr lang="it-IT" smtClean="0"/>
              <a:t>Verifica sui </a:t>
            </a:r>
            <a:r>
              <a:rPr lang="it-IT" b="1" smtClean="0"/>
              <a:t>primi due concorrenti in graduatoria</a:t>
            </a:r>
            <a:r>
              <a:rPr lang="it-IT" smtClean="0"/>
              <a:t>, prima dell’aggiudicazione, tranne procedure negoziate sotto-soglia        solo sull’aggiudicatario;</a:t>
            </a:r>
          </a:p>
          <a:p>
            <a:pPr algn="just"/>
            <a:r>
              <a:rPr lang="it-IT" smtClean="0"/>
              <a:t>Non sono richiesti i documenti complementari se le relative informazioni sono ricavabili da banche dati pubbliche.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  <p:sp>
        <p:nvSpPr>
          <p:cNvPr id="5" name="Freccia destra 4"/>
          <p:cNvSpPr/>
          <p:nvPr/>
        </p:nvSpPr>
        <p:spPr>
          <a:xfrm>
            <a:off x="4155266" y="4390224"/>
            <a:ext cx="469365" cy="12425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Mezzi di prova dei requisiti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6888" y="1836738"/>
            <a:ext cx="8172450" cy="4535487"/>
          </a:xfrm>
        </p:spPr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Dimostrazione della </a:t>
            </a:r>
            <a:r>
              <a:rPr lang="it-IT" b="1" dirty="0" smtClean="0"/>
              <a:t>conformità dell’offerta</a:t>
            </a:r>
            <a:r>
              <a:rPr lang="it-IT" dirty="0" smtClean="0"/>
              <a:t> alle </a:t>
            </a:r>
            <a:r>
              <a:rPr lang="it-IT" u="sng" dirty="0" smtClean="0"/>
              <a:t>specifiche tecniche</a:t>
            </a:r>
            <a:r>
              <a:rPr lang="it-IT" dirty="0" smtClean="0"/>
              <a:t>, ai </a:t>
            </a:r>
            <a:r>
              <a:rPr lang="it-IT" u="sng" dirty="0" smtClean="0"/>
              <a:t>criteri di aggiudicazione</a:t>
            </a:r>
            <a:r>
              <a:rPr lang="it-IT" dirty="0" smtClean="0"/>
              <a:t> o alle </a:t>
            </a:r>
            <a:r>
              <a:rPr lang="it-IT" u="sng" dirty="0" smtClean="0"/>
              <a:t>condizioni di esecuzione dell’appalto</a:t>
            </a:r>
            <a:r>
              <a:rPr lang="it-IT" dirty="0" smtClean="0"/>
              <a:t>: relazione di prova o certificato rilasciato da un organismo di valutazione della conformità (art. 82);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Dimostrazione del </a:t>
            </a:r>
            <a:r>
              <a:rPr lang="it-IT" b="1" dirty="0" smtClean="0"/>
              <a:t>possesso dei requisiti generali</a:t>
            </a:r>
            <a:r>
              <a:rPr lang="it-IT" dirty="0" smtClean="0"/>
              <a:t>: certificato del casellario giudiziario o documento equivalente; certificazione regolarità fiscale + DURC  (art. 86)</a:t>
            </a:r>
            <a:r>
              <a:rPr lang="it-IT" b="1" dirty="0" smtClean="0"/>
              <a:t>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it-IT" dirty="0" smtClean="0"/>
              <a:t>Prova della </a:t>
            </a:r>
            <a:r>
              <a:rPr lang="it-IT" b="1" dirty="0" smtClean="0"/>
              <a:t>capacità economico-finanziaria </a:t>
            </a:r>
            <a:r>
              <a:rPr lang="it-IT" dirty="0" smtClean="0"/>
              <a:t>e della </a:t>
            </a:r>
            <a:r>
              <a:rPr lang="it-IT" b="1" dirty="0" smtClean="0"/>
              <a:t>capacità tecnico-organizzativa</a:t>
            </a:r>
            <a:r>
              <a:rPr lang="it-IT" dirty="0" smtClean="0"/>
              <a:t>: cfr. allegato XVII</a:t>
            </a:r>
          </a:p>
          <a:p>
            <a:pPr marL="0" indent="0" algn="just">
              <a:buFont typeface="Arial" pitchFamily="34" charset="0"/>
              <a:buNone/>
              <a:defRPr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/>
              <a:t>Avvalimento – art. 89</a:t>
            </a:r>
          </a:p>
        </p:txBody>
      </p:sp>
      <p:sp>
        <p:nvSpPr>
          <p:cNvPr id="64514" name="Segnaposto contenuto 2"/>
          <p:cNvSpPr>
            <a:spLocks noGrp="1"/>
          </p:cNvSpPr>
          <p:nvPr>
            <p:ph idx="1"/>
          </p:nvPr>
        </p:nvSpPr>
        <p:spPr>
          <a:xfrm>
            <a:off x="414338" y="1766888"/>
            <a:ext cx="8281987" cy="4500562"/>
          </a:xfrm>
        </p:spPr>
        <p:txBody>
          <a:bodyPr/>
          <a:lstStyle/>
          <a:p>
            <a:pPr algn="just">
              <a:spcBef>
                <a:spcPts val="800"/>
              </a:spcBef>
            </a:pPr>
            <a:r>
              <a:rPr lang="it-IT" smtClean="0"/>
              <a:t>Ambito applicazione: </a:t>
            </a:r>
          </a:p>
          <a:p>
            <a:pPr lvl="1" algn="just">
              <a:spcBef>
                <a:spcPts val="800"/>
              </a:spcBef>
            </a:pPr>
            <a:r>
              <a:rPr lang="it-IT" sz="2300" smtClean="0"/>
              <a:t>avvalimento </a:t>
            </a:r>
            <a:r>
              <a:rPr lang="it-IT" sz="2300" b="1" smtClean="0"/>
              <a:t>escluso</a:t>
            </a:r>
            <a:r>
              <a:rPr lang="it-IT" sz="2300" smtClean="0"/>
              <a:t> per i requisiti generali dell’art. 80, per la qualificazione necessaria per le opere superspecialistiche e per il requisito dell’iscrizione all’albo nazionale dei gestori ambientali;</a:t>
            </a:r>
          </a:p>
          <a:p>
            <a:pPr lvl="1" algn="just">
              <a:spcBef>
                <a:spcPts val="800"/>
              </a:spcBef>
            </a:pPr>
            <a:r>
              <a:rPr lang="it-IT" sz="2300" smtClean="0"/>
              <a:t>vietato per la qualificazione richiesta per gli appalti relativi a beni culturali;</a:t>
            </a:r>
          </a:p>
          <a:p>
            <a:pPr lvl="1" algn="just">
              <a:spcBef>
                <a:spcPts val="800"/>
              </a:spcBef>
            </a:pPr>
            <a:r>
              <a:rPr lang="it-IT" sz="2300" smtClean="0"/>
              <a:t>per titoli di studio e professionali dell’imprenditore o dei dirigenti dell’impresa e per le esperienze professionali pregresse: avvalimento solo se l’</a:t>
            </a:r>
            <a:r>
              <a:rPr lang="it-IT" sz="2300" b="1" smtClean="0"/>
              <a:t>ausiliaria</a:t>
            </a:r>
            <a:r>
              <a:rPr lang="it-IT" sz="2300" smtClean="0"/>
              <a:t> </a:t>
            </a:r>
            <a:r>
              <a:rPr lang="it-IT" sz="2300" b="1" smtClean="0"/>
              <a:t>esegue direttamente </a:t>
            </a:r>
            <a:r>
              <a:rPr lang="it-IT" sz="2300" smtClean="0"/>
              <a:t>i lavori o i servizi per cui le capacità sono richieste </a:t>
            </a:r>
          </a:p>
          <a:p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Avvalimento – art. 89 (segue)</a:t>
            </a:r>
            <a:endParaRPr lang="it-IT" sz="3600" smtClean="0"/>
          </a:p>
        </p:txBody>
      </p:sp>
      <p:sp>
        <p:nvSpPr>
          <p:cNvPr id="65538" name="Segnaposto contenuto 2"/>
          <p:cNvSpPr>
            <a:spLocks noGrp="1"/>
          </p:cNvSpPr>
          <p:nvPr>
            <p:ph idx="1"/>
          </p:nvPr>
        </p:nvSpPr>
        <p:spPr>
          <a:xfrm>
            <a:off x="900113" y="2251075"/>
            <a:ext cx="7345362" cy="3451225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it-IT" smtClean="0"/>
              <a:t>OK avvalimento plurimo e frazionato;</a:t>
            </a:r>
          </a:p>
          <a:p>
            <a:pPr>
              <a:spcBef>
                <a:spcPts val="800"/>
              </a:spcBef>
            </a:pPr>
            <a:endParaRPr lang="it-IT" smtClean="0"/>
          </a:p>
          <a:p>
            <a:pPr algn="just">
              <a:spcBef>
                <a:spcPts val="800"/>
              </a:spcBef>
            </a:pPr>
            <a:r>
              <a:rPr lang="it-IT" smtClean="0"/>
              <a:t>OK avvalimento infra-RTI, a prescindere dai legami societari esistenti tra le imprese; </a:t>
            </a:r>
          </a:p>
          <a:p>
            <a:pPr>
              <a:spcBef>
                <a:spcPts val="800"/>
              </a:spcBef>
            </a:pPr>
            <a:endParaRPr lang="it-IT" smtClean="0"/>
          </a:p>
          <a:p>
            <a:pPr algn="just">
              <a:spcBef>
                <a:spcPts val="800"/>
              </a:spcBef>
            </a:pPr>
            <a:r>
              <a:rPr lang="it-IT" smtClean="0"/>
              <a:t>Divieto di avvalimento a cascata.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Avvalimento – Oneri documentali</a:t>
            </a:r>
          </a:p>
        </p:txBody>
      </p:sp>
      <p:sp>
        <p:nvSpPr>
          <p:cNvPr id="66562" name="Segnaposto contenuto 2"/>
          <p:cNvSpPr>
            <a:spLocks noGrp="1"/>
          </p:cNvSpPr>
          <p:nvPr>
            <p:ph idx="1"/>
          </p:nvPr>
        </p:nvSpPr>
        <p:spPr>
          <a:xfrm>
            <a:off x="593725" y="1878013"/>
            <a:ext cx="8020050" cy="4348162"/>
          </a:xfrm>
        </p:spPr>
        <p:txBody>
          <a:bodyPr/>
          <a:lstStyle/>
          <a:p>
            <a:r>
              <a:rPr lang="it-IT" smtClean="0"/>
              <a:t>Il concorrente deve allegare:</a:t>
            </a:r>
          </a:p>
          <a:p>
            <a:pPr lvl="1" algn="just">
              <a:buClrTx/>
              <a:buFont typeface="Wingdings" pitchFamily="2" charset="2"/>
              <a:buChar char="ü"/>
            </a:pPr>
            <a:r>
              <a:rPr lang="it-IT" smtClean="0"/>
              <a:t>dichiarazione sottoscritta dall’ausiliaria sul possesso dei requisiti (DGUE) + eventuale SOA;</a:t>
            </a:r>
          </a:p>
          <a:p>
            <a:pPr lvl="1" algn="just">
              <a:buClrTx/>
              <a:buFont typeface="Wingdings" pitchFamily="2" charset="2"/>
              <a:buChar char="ü"/>
            </a:pPr>
            <a:r>
              <a:rPr lang="it-IT" smtClean="0"/>
              <a:t>dichiarazione dell’ausiliaria in cui quest’ultima si obbliga verso il concorrente e verso la s.a. a mettere a disposizione le risorse necessarie di cui è carente il concorrente;</a:t>
            </a:r>
          </a:p>
          <a:p>
            <a:pPr lvl="1" algn="just">
              <a:buClrTx/>
              <a:buFont typeface="Wingdings" pitchFamily="2" charset="2"/>
              <a:buChar char="ü"/>
            </a:pPr>
            <a:r>
              <a:rPr lang="it-IT" smtClean="0"/>
              <a:t>contratto di avvalimento (anche in caso di avvalimento infra-gruppo);</a:t>
            </a:r>
          </a:p>
          <a:p>
            <a:pPr algn="just"/>
            <a:r>
              <a:rPr lang="it-IT" smtClean="0"/>
              <a:t>Specificità dell’impegno: fino all’adozione delle linee-guida ANAC per i lavori (art. 83, co. 2), si applica il D.P.R. 207/2010</a:t>
            </a:r>
          </a:p>
          <a:p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Avvalimento – art. 89 (segue)</a:t>
            </a:r>
            <a:endParaRPr lang="it-IT" sz="3600" smtClean="0"/>
          </a:p>
        </p:txBody>
      </p:sp>
      <p:sp>
        <p:nvSpPr>
          <p:cNvPr id="675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In caso di carenza dei requisiti in capo all’ausiliaria:</a:t>
            </a:r>
          </a:p>
          <a:p>
            <a:endParaRPr lang="it-IT" smtClean="0"/>
          </a:p>
          <a:p>
            <a:pPr>
              <a:buFont typeface="Arial" charset="0"/>
              <a:buNone/>
            </a:pPr>
            <a:r>
              <a:rPr lang="it-IT" sz="2000" smtClean="0"/>
              <a:t>sostituzione ausiliaria (co. 3)</a:t>
            </a:r>
            <a:r>
              <a:rPr lang="it-IT" smtClean="0"/>
              <a:t>	     </a:t>
            </a:r>
            <a:r>
              <a:rPr lang="it-IT" sz="2000" smtClean="0"/>
              <a:t>nel caso di dichiarazioni 				      mendaci: esclusione del 				      concorrente ed escussione 				      garanzia (cfr. art. 49, co. 3, 				      D.Lgs. n. 163/2006; arg. 				      applicabilità Ad. Plen. n. 				      34/2014)</a:t>
            </a:r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3095625" y="2700338"/>
            <a:ext cx="590550" cy="479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4491038" y="2700338"/>
            <a:ext cx="630237" cy="479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olo 1"/>
          <p:cNvSpPr>
            <a:spLocks noGrp="1"/>
          </p:cNvSpPr>
          <p:nvPr>
            <p:ph type="title"/>
          </p:nvPr>
        </p:nvSpPr>
        <p:spPr>
          <a:xfrm>
            <a:off x="900113" y="244475"/>
            <a:ext cx="7345362" cy="1204913"/>
          </a:xfrm>
        </p:spPr>
        <p:txBody>
          <a:bodyPr/>
          <a:lstStyle/>
          <a:p>
            <a:pPr eaLnBrk="1" hangingPunct="1"/>
            <a:r>
              <a:rPr lang="it-IT" sz="2400" b="1" smtClean="0"/>
              <a:t>Il Responsabile Unico del Procedimento (art. 31)</a:t>
            </a:r>
          </a:p>
        </p:txBody>
      </p:sp>
      <p:sp>
        <p:nvSpPr>
          <p:cNvPr id="68610" name="Segnaposto contenuto 2"/>
          <p:cNvSpPr>
            <a:spLocks noGrp="1"/>
          </p:cNvSpPr>
          <p:nvPr>
            <p:ph idx="1"/>
          </p:nvPr>
        </p:nvSpPr>
        <p:spPr>
          <a:xfrm>
            <a:off x="900113" y="1798638"/>
            <a:ext cx="7345362" cy="4573587"/>
          </a:xfrm>
        </p:spPr>
        <p:txBody>
          <a:bodyPr/>
          <a:lstStyle/>
          <a:p>
            <a:pPr algn="just" eaLnBrk="1" hangingPunct="1"/>
            <a:r>
              <a:rPr lang="it-IT" smtClean="0"/>
              <a:t>Ruolo di </a:t>
            </a:r>
            <a:r>
              <a:rPr lang="it-IT" b="1" i="1" smtClean="0"/>
              <a:t>Project Manager</a:t>
            </a:r>
            <a:r>
              <a:rPr lang="it-IT" i="1" smtClean="0"/>
              <a:t> </a:t>
            </a:r>
            <a:r>
              <a:rPr lang="it-IT" smtClean="0"/>
              <a:t>dell’intero intervento, a partire dalla programmazione;</a:t>
            </a:r>
          </a:p>
          <a:p>
            <a:pPr algn="just" eaLnBrk="1" hangingPunct="1"/>
            <a:endParaRPr lang="it-IT" smtClean="0"/>
          </a:p>
          <a:p>
            <a:pPr algn="just" eaLnBrk="1" hangingPunct="1"/>
            <a:r>
              <a:rPr lang="it-IT" smtClean="0"/>
              <a:t>Maggiori compiti di coordinamento delle altre risorse a disposizione;</a:t>
            </a:r>
          </a:p>
          <a:p>
            <a:pPr algn="just" eaLnBrk="1" hangingPunct="1"/>
            <a:endParaRPr lang="it-IT" smtClean="0"/>
          </a:p>
          <a:p>
            <a:pPr algn="just" eaLnBrk="1" hangingPunct="1"/>
            <a:r>
              <a:rPr lang="it-IT" smtClean="0"/>
              <a:t>Valutazione della </a:t>
            </a:r>
            <a:r>
              <a:rPr lang="it-IT" i="1" smtClean="0"/>
              <a:t>performance</a:t>
            </a:r>
            <a:r>
              <a:rPr lang="it-IT" smtClean="0"/>
              <a:t>, con possibilità di percepire una quota dell’indennità di risultato pari al 2% del valore dei lavori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Avv. Sandor Del Fabro - Studio Legale Zoppolato&amp;Associati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>
          <a:xfrm>
            <a:off x="463550" y="244475"/>
            <a:ext cx="8216900" cy="1339850"/>
          </a:xfrm>
        </p:spPr>
        <p:txBody>
          <a:bodyPr/>
          <a:lstStyle/>
          <a:p>
            <a:r>
              <a:rPr lang="it-IT" sz="3200" b="1" smtClean="0"/>
              <a:t>Procedura aperta e procedura ristretta </a:t>
            </a:r>
            <a:br>
              <a:rPr lang="it-IT" sz="3200" b="1" smtClean="0"/>
            </a:br>
            <a:r>
              <a:rPr lang="it-IT" sz="3200" b="1" smtClean="0"/>
              <a:t>(artt. 60-61)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mtClean="0"/>
              <a:t>La scelta della s.a. può indifferentemente ricadere su una procedura aperta oppure ristretta;</a:t>
            </a:r>
          </a:p>
          <a:p>
            <a:pPr algn="just"/>
            <a:r>
              <a:rPr lang="it-IT" smtClean="0"/>
              <a:t>Procedura aperta: qualsiasi operatore può presentare offerta;</a:t>
            </a:r>
          </a:p>
          <a:p>
            <a:pPr algn="just"/>
            <a:r>
              <a:rPr lang="it-IT" smtClean="0"/>
              <a:t>Procedura ristretta: qualsiasi operatore può presentare domanda di partecipazione in risposta ad un avviso di indizione di gara; chi supera la selezione qualitativa è invitato a presentare offerta.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Nomina del RUP</a:t>
            </a:r>
          </a:p>
        </p:txBody>
      </p:sp>
      <p:sp>
        <p:nvSpPr>
          <p:cNvPr id="696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nomina obbligatoria per ogni singola procedura di affidamento, nel primo atto relativo all’intervento</a:t>
            </a:r>
          </a:p>
          <a:p>
            <a:endParaRPr lang="it-IT" smtClean="0"/>
          </a:p>
          <a:p>
            <a:pPr algn="just"/>
            <a:r>
              <a:rPr lang="it-IT" smtClean="0"/>
              <a:t>ANAC: per i </a:t>
            </a:r>
            <a:r>
              <a:rPr lang="it-IT" b="1" smtClean="0"/>
              <a:t>lavori</a:t>
            </a:r>
            <a:r>
              <a:rPr lang="it-IT" smtClean="0"/>
              <a:t>, prima del progetto di fattibilità tecnica ed economica o, in assenza di programmazione, al momento della decisione di realizzare l’opera; per i </a:t>
            </a:r>
            <a:r>
              <a:rPr lang="it-IT" b="1" smtClean="0"/>
              <a:t>servizi</a:t>
            </a:r>
            <a:r>
              <a:rPr lang="it-IT" smtClean="0"/>
              <a:t>, al momento della decisione di acquistare i servizi e le forniture 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  <p:sp>
        <p:nvSpPr>
          <p:cNvPr id="5" name="Freccia in giù 4"/>
          <p:cNvSpPr/>
          <p:nvPr/>
        </p:nvSpPr>
        <p:spPr>
          <a:xfrm>
            <a:off x="4023360" y="3024554"/>
            <a:ext cx="467678" cy="71745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Nomina del RUP (segue)</a:t>
            </a:r>
          </a:p>
        </p:txBody>
      </p:sp>
      <p:sp>
        <p:nvSpPr>
          <p:cNvPr id="706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mtClean="0"/>
              <a:t>Atto formale del responsabile dell’unità organizzativa, di livello apicale;</a:t>
            </a:r>
          </a:p>
          <a:p>
            <a:pPr algn="just"/>
            <a:r>
              <a:rPr lang="it-IT" smtClean="0"/>
              <a:t>RUP scelto tra i dipendenti di ruolo addetti alla medesima unità organizzativa e dotato di idoneo inquadramento giuridico e competenze professionali;</a:t>
            </a:r>
          </a:p>
          <a:p>
            <a:pPr algn="just"/>
            <a:r>
              <a:rPr lang="it-IT" smtClean="0"/>
              <a:t>L’incarico è </a:t>
            </a:r>
            <a:r>
              <a:rPr lang="it-IT" b="1" smtClean="0"/>
              <a:t>obbligatorio</a:t>
            </a:r>
            <a:r>
              <a:rPr lang="it-IT" smtClean="0"/>
              <a:t> e non può essere rifiutato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Ambito di operatività della figura del RUP</a:t>
            </a:r>
          </a:p>
        </p:txBody>
      </p:sp>
      <p:sp>
        <p:nvSpPr>
          <p:cNvPr id="7168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Obbligo per tutte le stazioni appaltanti di nominare il RUP, anche nei settori speciali;</a:t>
            </a:r>
          </a:p>
          <a:p>
            <a:pPr algn="just"/>
            <a:r>
              <a:rPr lang="it-IT" smtClean="0"/>
              <a:t>Nomina RUP anche in caso di acquisto tramite sistemi centralizzati;</a:t>
            </a:r>
          </a:p>
          <a:p>
            <a:pPr algn="just"/>
            <a:r>
              <a:rPr lang="it-IT" smtClean="0"/>
              <a:t>Per i soggetti aggiudicatori che non sono p.a. o enti pubblici , il RUP è individuato in base ai regolamenti interni, limitatamente al rispetto delle norme ad essi applicabili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Il RUP negli appalti di lavori e nei servizi di progettazione </a:t>
            </a:r>
          </a:p>
        </p:txBody>
      </p:sp>
      <p:sp>
        <p:nvSpPr>
          <p:cNvPr id="72706" name="Segnaposto contenuto 2"/>
          <p:cNvSpPr>
            <a:spLocks noGrp="1"/>
          </p:cNvSpPr>
          <p:nvPr>
            <p:ph idx="1"/>
          </p:nvPr>
        </p:nvSpPr>
        <p:spPr>
          <a:xfrm>
            <a:off x="900113" y="1857375"/>
            <a:ext cx="7345362" cy="4514850"/>
          </a:xfrm>
        </p:spPr>
        <p:txBody>
          <a:bodyPr/>
          <a:lstStyle/>
          <a:p>
            <a:pPr algn="just"/>
            <a:r>
              <a:rPr lang="it-IT" smtClean="0"/>
              <a:t>Il RUP deve essere un tecnico abilitato all’esercizio della professione o, quando l’abilitazione non sia prevista dalle norme vigenti, un funzionario tecnico, anche di qualifica non dirigenziale;</a:t>
            </a:r>
          </a:p>
          <a:p>
            <a:pPr algn="just"/>
            <a:r>
              <a:rPr lang="it-IT" smtClean="0"/>
              <a:t>Nel caso di inadeguatezza dell’organico, il RUP può proporre l’affidamento delle attività di supporto all’esterno con gara;</a:t>
            </a:r>
          </a:p>
          <a:p>
            <a:pPr algn="just"/>
            <a:r>
              <a:rPr lang="it-IT" smtClean="0"/>
              <a:t>La stazione appaltante può istituire una struttura stabile a supporto del RUP, anche alle dirette dipendenze del vertice della p.a. di riferimento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olo 1"/>
          <p:cNvSpPr>
            <a:spLocks noGrp="1"/>
          </p:cNvSpPr>
          <p:nvPr>
            <p:ph type="title"/>
          </p:nvPr>
        </p:nvSpPr>
        <p:spPr>
          <a:xfrm>
            <a:off x="819150" y="244475"/>
            <a:ext cx="7345363" cy="1339850"/>
          </a:xfrm>
        </p:spPr>
        <p:txBody>
          <a:bodyPr/>
          <a:lstStyle/>
          <a:p>
            <a:r>
              <a:rPr lang="it-IT" sz="3600" b="1" smtClean="0"/>
              <a:t>Compiti del RUP</a:t>
            </a:r>
          </a:p>
        </p:txBody>
      </p:sp>
      <p:sp>
        <p:nvSpPr>
          <p:cNvPr id="73730" name="Segnaposto contenuto 2"/>
          <p:cNvSpPr>
            <a:spLocks noGrp="1"/>
          </p:cNvSpPr>
          <p:nvPr>
            <p:ph idx="1"/>
          </p:nvPr>
        </p:nvSpPr>
        <p:spPr>
          <a:xfrm>
            <a:off x="900113" y="2133600"/>
            <a:ext cx="7345362" cy="4238625"/>
          </a:xfrm>
        </p:spPr>
        <p:txBody>
          <a:bodyPr/>
          <a:lstStyle/>
          <a:p>
            <a:pPr algn="just"/>
            <a:r>
              <a:rPr lang="it-IT" smtClean="0"/>
              <a:t>Punto di riferimento anche nella fase della programmazione;</a:t>
            </a:r>
          </a:p>
          <a:p>
            <a:pPr algn="just"/>
            <a:r>
              <a:rPr lang="it-IT" smtClean="0"/>
              <a:t>Figura centrale: al RUP spettano tutti i compiti che non siano espressamente attribuiti ad altri soggetti;</a:t>
            </a:r>
          </a:p>
          <a:p>
            <a:pPr algn="just"/>
            <a:r>
              <a:rPr lang="it-IT" smtClean="0"/>
              <a:t>Verifica della documentazione amministrativa, eventualmente coadiuvato da un seggio di gara (≠ da Commissione di gara);</a:t>
            </a:r>
          </a:p>
          <a:p>
            <a:pPr algn="just"/>
            <a:r>
              <a:rPr lang="it-IT" smtClean="0"/>
              <a:t>NO valutazione d’anomalia offerte, che spetta ora solo alla Commissione di gara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Compiti del RUP (segue)</a:t>
            </a:r>
          </a:p>
        </p:txBody>
      </p:sp>
      <p:sp>
        <p:nvSpPr>
          <p:cNvPr id="74754" name="Segnaposto contenuto 2"/>
          <p:cNvSpPr>
            <a:spLocks noGrp="1"/>
          </p:cNvSpPr>
          <p:nvPr>
            <p:ph idx="1"/>
          </p:nvPr>
        </p:nvSpPr>
        <p:spPr>
          <a:xfrm>
            <a:off x="506413" y="2133600"/>
            <a:ext cx="7739062" cy="3932238"/>
          </a:xfrm>
        </p:spPr>
        <p:txBody>
          <a:bodyPr/>
          <a:lstStyle/>
          <a:p>
            <a:pPr algn="just"/>
            <a:r>
              <a:rPr lang="it-IT" smtClean="0"/>
              <a:t>In sede di esecuzione, il RUP propone l’individuazione di un D.L., a cui impartisce indicazioni con disposizioni di servizio;</a:t>
            </a:r>
          </a:p>
          <a:p>
            <a:pPr algn="just"/>
            <a:r>
              <a:rPr lang="it-IT" smtClean="0"/>
              <a:t>Il RUP può coincidere con il progettista e con il DL, salvo che si tratti di lavori di speciale complessità o rilevanza ovvero di interventi di importo &gt; a 500.000 €;</a:t>
            </a:r>
          </a:p>
          <a:p>
            <a:pPr algn="just"/>
            <a:r>
              <a:rPr lang="it-IT" smtClean="0"/>
              <a:t>Tra i vari compiti: accertare in corso d’opera che le prestazioni oggetto di avvalimento siano svolte con risorse effettivamente prestate dall’ausiliaria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>
          <a:xfrm>
            <a:off x="900113" y="244475"/>
            <a:ext cx="7737475" cy="1339850"/>
          </a:xfrm>
        </p:spPr>
        <p:txBody>
          <a:bodyPr/>
          <a:lstStyle/>
          <a:p>
            <a:r>
              <a:rPr lang="it-IT" sz="3200" b="1" smtClean="0"/>
              <a:t>Procedura competitiva con negoziazione e dialogo competitivo (art. 62 e 64)</a:t>
            </a:r>
          </a:p>
        </p:txBody>
      </p:sp>
      <p:sp>
        <p:nvSpPr>
          <p:cNvPr id="24578" name="Segnaposto contenuto 2"/>
          <p:cNvSpPr>
            <a:spLocks noGrp="1"/>
          </p:cNvSpPr>
          <p:nvPr>
            <p:ph idx="1"/>
          </p:nvPr>
        </p:nvSpPr>
        <p:spPr>
          <a:xfrm>
            <a:off x="900113" y="1773238"/>
            <a:ext cx="7345362" cy="4292600"/>
          </a:xfrm>
        </p:spPr>
        <p:txBody>
          <a:bodyPr/>
          <a:lstStyle/>
          <a:p>
            <a:r>
              <a:rPr lang="it-IT" smtClean="0"/>
              <a:t>Presupposti:</a:t>
            </a:r>
          </a:p>
          <a:p>
            <a:pPr marL="693738" lvl="1" indent="-457200" algn="just">
              <a:buClrTx/>
              <a:buFont typeface="Calisto MT"/>
              <a:buAutoNum type="alphaLcParenR"/>
            </a:pPr>
            <a:r>
              <a:rPr lang="it-IT" smtClean="0"/>
              <a:t>esigenze pubbliche soddisfabili solo adottando soluzioni immediatamente disponibili;</a:t>
            </a:r>
          </a:p>
          <a:p>
            <a:pPr marL="693738" lvl="1" indent="-457200" algn="just">
              <a:buClrTx/>
              <a:buFont typeface="Calisto MT"/>
              <a:buAutoNum type="alphaLcParenR"/>
            </a:pPr>
            <a:r>
              <a:rPr lang="it-IT" smtClean="0"/>
              <a:t>progettazione o soluzioni innovative;</a:t>
            </a:r>
          </a:p>
          <a:p>
            <a:pPr marL="693738" lvl="1" indent="-457200" algn="just">
              <a:buClrTx/>
              <a:buFont typeface="Calisto MT"/>
              <a:buAutoNum type="alphaLcParenR"/>
            </a:pPr>
            <a:r>
              <a:rPr lang="it-IT" smtClean="0"/>
              <a:t>necessità di previa negoziazione stante la natura, complessità o impostazione giuridica e finanziaria dell’appalto;</a:t>
            </a:r>
          </a:p>
          <a:p>
            <a:pPr marL="693738" lvl="1" indent="-457200" algn="just">
              <a:buClrTx/>
              <a:buFont typeface="Calisto MT"/>
              <a:buAutoNum type="alphaLcParenR"/>
            </a:pPr>
            <a:r>
              <a:rPr lang="it-IT" smtClean="0"/>
              <a:t>specifiche tecniche  non determinabili con sufficiente precisione dall’amministrazione aggiudicatrice;</a:t>
            </a:r>
          </a:p>
          <a:p>
            <a:pPr marL="693738" lvl="1" indent="-457200" algn="just">
              <a:buClrTx/>
              <a:buFont typeface="Calisto MT"/>
              <a:buAutoNum type="alphaLcParenR"/>
            </a:pPr>
            <a:r>
              <a:rPr lang="it-IT" smtClean="0"/>
              <a:t>precedente procedura aperta o ristretta in cui siano state presentate solo offerte irregolari o inammissibili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>
          <a:xfrm>
            <a:off x="590550" y="244475"/>
            <a:ext cx="8047038" cy="1339850"/>
          </a:xfrm>
        </p:spPr>
        <p:txBody>
          <a:bodyPr/>
          <a:lstStyle/>
          <a:p>
            <a:r>
              <a:rPr lang="it-IT" sz="3200" b="1" smtClean="0"/>
              <a:t>Procedura competitiva con negoziazione</a:t>
            </a:r>
          </a:p>
        </p:txBody>
      </p:sp>
      <p:sp>
        <p:nvSpPr>
          <p:cNvPr id="25602" name="Segnaposto contenuto 2"/>
          <p:cNvSpPr>
            <a:spLocks noGrp="1"/>
          </p:cNvSpPr>
          <p:nvPr>
            <p:ph idx="1"/>
          </p:nvPr>
        </p:nvSpPr>
        <p:spPr>
          <a:xfrm>
            <a:off x="900113" y="1773238"/>
            <a:ext cx="7345362" cy="4598987"/>
          </a:xfrm>
        </p:spPr>
        <p:txBody>
          <a:bodyPr/>
          <a:lstStyle/>
          <a:p>
            <a:pPr algn="just"/>
            <a:r>
              <a:rPr lang="it-IT" sz="2300" smtClean="0"/>
              <a:t>Nei documenti di gara la s.a. indica: 1) oggetto dell’appalto (descrizione esigenze e caratteristiche richieste); 2) criteri di aggiudicazione; 3) requisiti minimi;</a:t>
            </a:r>
          </a:p>
          <a:p>
            <a:pPr algn="just"/>
            <a:r>
              <a:rPr lang="it-IT" sz="2300" smtClean="0"/>
              <a:t>Prima fase di valutazione qualitativa degli operatori economici, poi invito a presentare l’offerta iniziale;</a:t>
            </a:r>
          </a:p>
          <a:p>
            <a:pPr algn="just"/>
            <a:r>
              <a:rPr lang="it-IT" sz="2300" smtClean="0"/>
              <a:t>Seconda fase, anche articolata, di negoziazione delle offerte, con eventuale eliminazione progressiva dei candidati;</a:t>
            </a:r>
          </a:p>
          <a:p>
            <a:pPr algn="just"/>
            <a:r>
              <a:rPr lang="it-IT" sz="2300" smtClean="0"/>
              <a:t>Conclusione delle negoziazioni: presentazione offerta definitiva.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Procedura competitiva con negoziazione (segue)</a:t>
            </a:r>
            <a:endParaRPr lang="it-IT" sz="3200" smtClean="0"/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>
          <a:xfrm>
            <a:off x="900113" y="1584325"/>
            <a:ext cx="7345362" cy="4787900"/>
          </a:xfrm>
        </p:spPr>
        <p:txBody>
          <a:bodyPr/>
          <a:lstStyle/>
          <a:p>
            <a:r>
              <a:rPr lang="it-IT" smtClean="0"/>
              <a:t>Limiti alla negoziazione:</a:t>
            </a:r>
          </a:p>
          <a:p>
            <a:pPr marL="693738" lvl="1" indent="-457200" algn="just">
              <a:buClrTx/>
              <a:buFont typeface="Calisto MT"/>
              <a:buAutoNum type="alphaLcPeriod"/>
            </a:pPr>
            <a:r>
              <a:rPr lang="it-IT" smtClean="0"/>
              <a:t>requisiti minimi e criteri di aggiudicazione non negoziabili;</a:t>
            </a:r>
          </a:p>
          <a:p>
            <a:pPr marL="693738" lvl="1" indent="-457200">
              <a:buClrTx/>
              <a:buFont typeface="Calisto MT"/>
              <a:buAutoNum type="alphaLcPeriod"/>
            </a:pPr>
            <a:r>
              <a:rPr lang="it-IT" smtClean="0"/>
              <a:t>se previsto nel bando, negoziazione solo facoltativa;</a:t>
            </a:r>
          </a:p>
          <a:p>
            <a:pPr marL="693738" lvl="1" indent="-457200" algn="just">
              <a:buClrTx/>
              <a:buFont typeface="Calisto MT"/>
              <a:buAutoNum type="alphaLcPeriod"/>
            </a:pPr>
            <a:r>
              <a:rPr lang="it-IT" smtClean="0"/>
              <a:t>piena parità di trattamento in corso di negoziazione (no comunicazione informazioni che possano avvantaggiare determinati concorrenti o informazioni riservate senza l’accordo del concorrente a cui si riferiscono);</a:t>
            </a:r>
          </a:p>
          <a:p>
            <a:pPr marL="693738" lvl="1" indent="-457200" algn="just">
              <a:buClrTx/>
              <a:buFont typeface="Calisto MT"/>
              <a:buAutoNum type="alphaLcPeriod"/>
            </a:pPr>
            <a:r>
              <a:rPr lang="it-IT" smtClean="0"/>
              <a:t>se vi è modifica di specifiche tecniche che non integrino i requisiti minimi, tempo sufficiente ai concorrenti per modificare la propria offerta   </a:t>
            </a:r>
            <a:br>
              <a:rPr lang="it-IT" smtClean="0"/>
            </a:br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smtClean="0"/>
              <a:t>Dialogo competitivo</a:t>
            </a: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mtClean="0"/>
              <a:t>Procedura utilizzabile dalle “amministrazioni aggiudicatrici” solo a fronte di specifica motivazione della scelta nel provvedimento di indizione della procedura;</a:t>
            </a:r>
          </a:p>
          <a:p>
            <a:pPr algn="just"/>
            <a:r>
              <a:rPr lang="it-IT" smtClean="0"/>
              <a:t>Criterio dell’OEPV;</a:t>
            </a:r>
          </a:p>
          <a:p>
            <a:pPr algn="just"/>
            <a:r>
              <a:rPr lang="it-IT" smtClean="0"/>
              <a:t>Molto simile alla procedura competitiva con negoziazione.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Avv. Sandor Del Fabro - Studio Legale Zoppolato&amp;Associati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e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3737</Words>
  <Application>Microsoft Office PowerPoint</Application>
  <PresentationFormat>Presentazione su schermo (4:3)</PresentationFormat>
  <Paragraphs>316</Paragraphs>
  <Slides>55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Modello struttura</vt:lpstr>
      </vt:variant>
      <vt:variant>
        <vt:i4>15</vt:i4>
      </vt:variant>
      <vt:variant>
        <vt:lpstr>Titoli diapositive</vt:lpstr>
      </vt:variant>
      <vt:variant>
        <vt:i4>55</vt:i4>
      </vt:variant>
    </vt:vector>
  </HeadingPairs>
  <TitlesOfParts>
    <vt:vector size="77" baseType="lpstr">
      <vt:lpstr>Calisto MT</vt:lpstr>
      <vt:lpstr>MS PGothic</vt:lpstr>
      <vt:lpstr>Arial</vt:lpstr>
      <vt:lpstr>Calibri</vt:lpstr>
      <vt:lpstr>Brush Script MT</vt:lpstr>
      <vt:lpstr>Times</vt:lpstr>
      <vt:lpstr>Wingdings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Capitale</vt:lpstr>
      <vt:lpstr>      IL NUOVO CODICE DEI CONTRATTI PUBBLICI (D.LGS. N. 50/2016) E LE LINEE-GUIDA ANAC </vt:lpstr>
      <vt:lpstr>Procedure di affidamento  (quadro previgente)</vt:lpstr>
      <vt:lpstr>Procedure di affidamento (quadro previgente)</vt:lpstr>
      <vt:lpstr>Procedure di scelta del contraente nei settori ordinari (nuovo Codice)</vt:lpstr>
      <vt:lpstr>Procedura aperta e procedura ristretta  (artt. 60-61)</vt:lpstr>
      <vt:lpstr>Procedura competitiva con negoziazione e dialogo competitivo (art. 62 e 64)</vt:lpstr>
      <vt:lpstr>Procedura competitiva con negoziazione</vt:lpstr>
      <vt:lpstr>Procedura competitiva con negoziazione (segue)</vt:lpstr>
      <vt:lpstr>Dialogo competitivo</vt:lpstr>
      <vt:lpstr>Procedura negoziata senza previa pubblicazione di un bando (art. 63)</vt:lpstr>
      <vt:lpstr>Procedura negoziata senza previa pubblicazione di un bando (segue)</vt:lpstr>
      <vt:lpstr>Partenariato per l’innovazione (art. 65)</vt:lpstr>
      <vt:lpstr>Partenariato per l’innovazione (segue)</vt:lpstr>
      <vt:lpstr>Settori speciali</vt:lpstr>
      <vt:lpstr>Contratti “sopra” e “sotto” soglia</vt:lpstr>
      <vt:lpstr>Procedure di affidamento sotto-soglia</vt:lpstr>
      <vt:lpstr>Procedure di affidamento sotto-soglia (segue)</vt:lpstr>
      <vt:lpstr>Procedure di affidamento sotto-soglia:  ambito applicativo</vt:lpstr>
      <vt:lpstr>Procedure di affidamento sotto-soglia: &lt; 40.000 €</vt:lpstr>
      <vt:lpstr>Procedure di affidamento sotto-soglia: tra 40.000 € e la soglia UE </vt:lpstr>
      <vt:lpstr>Procedure di affidamento sotto-soglia (segue)</vt:lpstr>
      <vt:lpstr>Procedure di affidamento sotto-soglia: criterio di aggiudicazione</vt:lpstr>
      <vt:lpstr>Indagine di mercato</vt:lpstr>
      <vt:lpstr>Elenchi di operatori economici</vt:lpstr>
      <vt:lpstr>Variazioni contrattuali</vt:lpstr>
      <vt:lpstr>Variazioni contrattuali: art. 106 (segue)</vt:lpstr>
      <vt:lpstr>Requisiti generali – art. 80</vt:lpstr>
      <vt:lpstr>Requisiti generali – art. 80 (segue)</vt:lpstr>
      <vt:lpstr>Requisiti generali – art. 80 (segue)</vt:lpstr>
      <vt:lpstr>Requisiti generali – art. 80 (segue)</vt:lpstr>
      <vt:lpstr>Requisiti generali (art. 80) altri motivi di esclusione</vt:lpstr>
      <vt:lpstr>Requisiti generali (art. 80) altri motivi di esclusione</vt:lpstr>
      <vt:lpstr>Requisiti generali (art. 80) altri motivi di esclusione</vt:lpstr>
      <vt:lpstr>Requisiti generali (art. 80) altri motivi di esclusione</vt:lpstr>
      <vt:lpstr>Requisiti generali (art. 80) altri motivi di esclusione</vt:lpstr>
      <vt:lpstr>Requisiti speciali – Art. 83</vt:lpstr>
      <vt:lpstr>Requisiti speciali – Art. 83</vt:lpstr>
      <vt:lpstr>Requisiti speciali – Art. 83 (segue)</vt:lpstr>
      <vt:lpstr>Documentazione di gara</vt:lpstr>
      <vt:lpstr>Documento di gara unico europeo – Art. 85</vt:lpstr>
      <vt:lpstr>Documento di gara unico europeo – Art. 85 (segue)</vt:lpstr>
      <vt:lpstr>Documento di gara unico europeo – Art. 85 (segue)</vt:lpstr>
      <vt:lpstr>Momento verifica requisiti (art. 85, co. 5)</vt:lpstr>
      <vt:lpstr>Mezzi di prova dei requisiti</vt:lpstr>
      <vt:lpstr>Avvalimento – art. 89</vt:lpstr>
      <vt:lpstr>Avvalimento – art. 89 (segue)</vt:lpstr>
      <vt:lpstr>Avvalimento – Oneri documentali</vt:lpstr>
      <vt:lpstr>Avvalimento – art. 89 (segue)</vt:lpstr>
      <vt:lpstr>Il Responsabile Unico del Procedimento (art. 31)</vt:lpstr>
      <vt:lpstr>Nomina del RUP</vt:lpstr>
      <vt:lpstr>Nomina del RUP (segue)</vt:lpstr>
      <vt:lpstr>Ambito di operatività della figura del RUP</vt:lpstr>
      <vt:lpstr>Il RUP negli appalti di lavori e nei servizi di progettazione </vt:lpstr>
      <vt:lpstr>Compiti del RUP</vt:lpstr>
      <vt:lpstr>Compiti del RUP (segue)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RUP ALLA LUCE DELLA NORMATIVA ANTICORRUZIONE, DELLA TUTELA DELLA CONCORRENZA E DELLE CENRALI DI COMMITTENZA</dc:title>
  <dc:creator>Zoppolato Studio Legale</dc:creator>
  <cp:lastModifiedBy>a</cp:lastModifiedBy>
  <cp:revision>269</cp:revision>
  <cp:lastPrinted>2016-10-18T08:17:29Z</cp:lastPrinted>
  <dcterms:created xsi:type="dcterms:W3CDTF">2015-03-24T17:27:30Z</dcterms:created>
  <dcterms:modified xsi:type="dcterms:W3CDTF">2016-10-19T15:33:05Z</dcterms:modified>
</cp:coreProperties>
</file>